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1" r:id="rId2"/>
    <p:sldId id="283" r:id="rId3"/>
    <p:sldId id="286" r:id="rId4"/>
    <p:sldId id="284" r:id="rId5"/>
    <p:sldId id="288" r:id="rId6"/>
    <p:sldId id="290" r:id="rId7"/>
    <p:sldId id="292" r:id="rId8"/>
    <p:sldId id="291" r:id="rId9"/>
    <p:sldId id="294" r:id="rId10"/>
    <p:sldId id="293" r:id="rId11"/>
    <p:sldId id="296" r:id="rId12"/>
    <p:sldId id="295" r:id="rId13"/>
    <p:sldId id="299" r:id="rId14"/>
    <p:sldId id="297" r:id="rId15"/>
    <p:sldId id="300" r:id="rId16"/>
    <p:sldId id="302" r:id="rId17"/>
    <p:sldId id="301" r:id="rId18"/>
    <p:sldId id="303" r:id="rId19"/>
    <p:sldId id="304" r:id="rId20"/>
    <p:sldId id="305" r:id="rId21"/>
    <p:sldId id="306" r:id="rId22"/>
    <p:sldId id="308" r:id="rId23"/>
    <p:sldId id="309" r:id="rId24"/>
    <p:sldId id="307" r:id="rId25"/>
    <p:sldId id="310" r:id="rId26"/>
    <p:sldId id="311" r:id="rId27"/>
    <p:sldId id="312" r:id="rId28"/>
    <p:sldId id="298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1" r:id="rId37"/>
    <p:sldId id="320" r:id="rId38"/>
    <p:sldId id="322" r:id="rId39"/>
    <p:sldId id="323" r:id="rId40"/>
    <p:sldId id="324" r:id="rId41"/>
    <p:sldId id="326" r:id="rId42"/>
    <p:sldId id="325" r:id="rId43"/>
    <p:sldId id="327" r:id="rId44"/>
    <p:sldId id="328" r:id="rId45"/>
    <p:sldId id="330" r:id="rId46"/>
    <p:sldId id="331" r:id="rId47"/>
    <p:sldId id="329" r:id="rId48"/>
    <p:sldId id="332" r:id="rId49"/>
    <p:sldId id="334" r:id="rId50"/>
    <p:sldId id="333" r:id="rId51"/>
    <p:sldId id="335" r:id="rId52"/>
    <p:sldId id="336" r:id="rId53"/>
    <p:sldId id="338" r:id="rId54"/>
    <p:sldId id="337" r:id="rId55"/>
    <p:sldId id="340" r:id="rId56"/>
    <p:sldId id="339" r:id="rId57"/>
  </p:sldIdLst>
  <p:sldSz cx="11880850" cy="7305675"/>
  <p:notesSz cx="6858000" cy="9144000"/>
  <p:defaultTextStyle>
    <a:defPPr>
      <a:defRPr lang="zh-CN"/>
    </a:defPPr>
    <a:lvl1pPr marL="0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4557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9114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03672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38229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72786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07343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41900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76457" algn="l" defTabSz="8691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EED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-1752" y="-642"/>
      </p:cViewPr>
      <p:guideLst>
        <p:guide orient="horz" pos="2301"/>
        <p:guide pos="37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107" y="1195629"/>
            <a:ext cx="8910638" cy="2543457"/>
          </a:xfrm>
        </p:spPr>
        <p:txBody>
          <a:bodyPr anchor="b"/>
          <a:lstStyle>
            <a:lvl1pPr algn="ctr">
              <a:defRPr sz="57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107" y="3837171"/>
            <a:ext cx="8910638" cy="1763847"/>
          </a:xfrm>
        </p:spPr>
        <p:txBody>
          <a:bodyPr/>
          <a:lstStyle>
            <a:lvl1pPr marL="0" indent="0" algn="ctr">
              <a:buNone/>
              <a:defRPr sz="2300"/>
            </a:lvl1pPr>
            <a:lvl2pPr marL="434557" indent="0" algn="ctr">
              <a:buNone/>
              <a:defRPr sz="1900"/>
            </a:lvl2pPr>
            <a:lvl3pPr marL="869114" indent="0" algn="ctr">
              <a:buNone/>
              <a:defRPr sz="1700"/>
            </a:lvl3pPr>
            <a:lvl4pPr marL="1303672" indent="0" algn="ctr">
              <a:buNone/>
              <a:defRPr sz="1500"/>
            </a:lvl4pPr>
            <a:lvl5pPr marL="1738229" indent="0" algn="ctr">
              <a:buNone/>
              <a:defRPr sz="1500"/>
            </a:lvl5pPr>
            <a:lvl6pPr marL="2172786" indent="0" algn="ctr">
              <a:buNone/>
              <a:defRPr sz="1500"/>
            </a:lvl6pPr>
            <a:lvl7pPr marL="2607343" indent="0" algn="ctr">
              <a:buNone/>
              <a:defRPr sz="1500"/>
            </a:lvl7pPr>
            <a:lvl8pPr marL="3041900" indent="0" algn="ctr">
              <a:buNone/>
              <a:defRPr sz="1500"/>
            </a:lvl8pPr>
            <a:lvl9pPr marL="3476457" indent="0" algn="ctr">
              <a:buNone/>
              <a:defRPr sz="15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424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30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2235" y="388961"/>
            <a:ext cx="2561808" cy="619122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810" y="388961"/>
            <a:ext cx="7536914" cy="6191223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1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2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621" y="1821347"/>
            <a:ext cx="10247233" cy="3038958"/>
          </a:xfrm>
        </p:spPr>
        <p:txBody>
          <a:bodyPr anchor="b"/>
          <a:lstStyle>
            <a:lvl1pPr>
              <a:defRPr sz="57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621" y="4889054"/>
            <a:ext cx="10247233" cy="1598116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3455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6911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036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382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727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073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41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47645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22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808" y="1944798"/>
            <a:ext cx="5049362" cy="463538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4680" y="1944798"/>
            <a:ext cx="5049362" cy="463538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2019/3/22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29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388960"/>
            <a:ext cx="10247233" cy="141209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58" y="1790906"/>
            <a:ext cx="5026156" cy="877695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4557" indent="0">
              <a:buNone/>
              <a:defRPr sz="1900" b="1"/>
            </a:lvl2pPr>
            <a:lvl3pPr marL="869114" indent="0">
              <a:buNone/>
              <a:defRPr sz="1700" b="1"/>
            </a:lvl3pPr>
            <a:lvl4pPr marL="1303672" indent="0">
              <a:buNone/>
              <a:defRPr sz="1500" b="1"/>
            </a:lvl4pPr>
            <a:lvl5pPr marL="1738229" indent="0">
              <a:buNone/>
              <a:defRPr sz="1500" b="1"/>
            </a:lvl5pPr>
            <a:lvl6pPr marL="2172786" indent="0">
              <a:buNone/>
              <a:defRPr sz="1500" b="1"/>
            </a:lvl6pPr>
            <a:lvl7pPr marL="2607343" indent="0">
              <a:buNone/>
              <a:defRPr sz="1500" b="1"/>
            </a:lvl7pPr>
            <a:lvl8pPr marL="3041900" indent="0">
              <a:buNone/>
              <a:defRPr sz="1500" b="1"/>
            </a:lvl8pPr>
            <a:lvl9pPr marL="3476457" indent="0">
              <a:buNone/>
              <a:defRPr sz="15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58" y="2668601"/>
            <a:ext cx="5026156" cy="392511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4682" y="1790906"/>
            <a:ext cx="5050909" cy="877695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4557" indent="0">
              <a:buNone/>
              <a:defRPr sz="1900" b="1"/>
            </a:lvl2pPr>
            <a:lvl3pPr marL="869114" indent="0">
              <a:buNone/>
              <a:defRPr sz="1700" b="1"/>
            </a:lvl3pPr>
            <a:lvl4pPr marL="1303672" indent="0">
              <a:buNone/>
              <a:defRPr sz="1500" b="1"/>
            </a:lvl4pPr>
            <a:lvl5pPr marL="1738229" indent="0">
              <a:buNone/>
              <a:defRPr sz="1500" b="1"/>
            </a:lvl5pPr>
            <a:lvl6pPr marL="2172786" indent="0">
              <a:buNone/>
              <a:defRPr sz="1500" b="1"/>
            </a:lvl6pPr>
            <a:lvl7pPr marL="2607343" indent="0">
              <a:buNone/>
              <a:defRPr sz="1500" b="1"/>
            </a:lvl7pPr>
            <a:lvl8pPr marL="3041900" indent="0">
              <a:buNone/>
              <a:defRPr sz="1500" b="1"/>
            </a:lvl8pPr>
            <a:lvl9pPr marL="3476457" indent="0">
              <a:buNone/>
              <a:defRPr sz="15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4682" y="2668601"/>
            <a:ext cx="5050909" cy="392511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2019/3/22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2019/3/22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0222" y="-490410"/>
            <a:ext cx="1235325" cy="1327705"/>
          </a:xfrm>
          <a:prstGeom prst="rect">
            <a:avLst/>
          </a:prstGeom>
        </p:spPr>
      </p:pic>
      <p:cxnSp>
        <p:nvCxnSpPr>
          <p:cNvPr id="10" name="直接连接符 9"/>
          <p:cNvCxnSpPr>
            <a:stCxn id="6" idx="2"/>
          </p:cNvCxnSpPr>
          <p:nvPr userDrawn="1"/>
        </p:nvCxnSpPr>
        <p:spPr>
          <a:xfrm>
            <a:off x="247440" y="837295"/>
            <a:ext cx="1144975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84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3433" y="-472148"/>
            <a:ext cx="2755726" cy="23372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195" y="4465218"/>
            <a:ext cx="6257029" cy="3044592"/>
          </a:xfrm>
          <a:prstGeom prst="rect">
            <a:avLst/>
          </a:prstGeom>
          <a:ln>
            <a:solidFill>
              <a:srgbClr val="DDDDDD"/>
            </a:solidFill>
          </a:ln>
        </p:spPr>
      </p:pic>
    </p:spTree>
    <p:extLst>
      <p:ext uri="{BB962C8B-B14F-4D97-AF65-F5344CB8AC3E}">
        <p14:creationId xmlns:p14="http://schemas.microsoft.com/office/powerpoint/2010/main" val="108820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487045"/>
            <a:ext cx="3831884" cy="1704658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910" y="1051884"/>
            <a:ext cx="6014680" cy="5191765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56" y="2191703"/>
            <a:ext cx="3831884" cy="4060400"/>
          </a:xfrm>
        </p:spPr>
        <p:txBody>
          <a:bodyPr/>
          <a:lstStyle>
            <a:lvl1pPr marL="0" indent="0">
              <a:buNone/>
              <a:defRPr sz="1500"/>
            </a:lvl1pPr>
            <a:lvl2pPr marL="434557" indent="0">
              <a:buNone/>
              <a:defRPr sz="1300"/>
            </a:lvl2pPr>
            <a:lvl3pPr marL="869114" indent="0">
              <a:buNone/>
              <a:defRPr sz="1100"/>
            </a:lvl3pPr>
            <a:lvl4pPr marL="1303672" indent="0">
              <a:buNone/>
              <a:defRPr sz="1000"/>
            </a:lvl4pPr>
            <a:lvl5pPr marL="1738229" indent="0">
              <a:buNone/>
              <a:defRPr sz="1000"/>
            </a:lvl5pPr>
            <a:lvl6pPr marL="2172786" indent="0">
              <a:buNone/>
              <a:defRPr sz="1000"/>
            </a:lvl6pPr>
            <a:lvl7pPr marL="2607343" indent="0">
              <a:buNone/>
              <a:defRPr sz="1000"/>
            </a:lvl7pPr>
            <a:lvl8pPr marL="3041900" indent="0">
              <a:buNone/>
              <a:defRPr sz="1000"/>
            </a:lvl8pPr>
            <a:lvl9pPr marL="3476457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2019/3/22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98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487045"/>
            <a:ext cx="3831884" cy="1704658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910" y="1051884"/>
            <a:ext cx="6014680" cy="5191765"/>
          </a:xfrm>
        </p:spPr>
        <p:txBody>
          <a:bodyPr anchor="t"/>
          <a:lstStyle>
            <a:lvl1pPr marL="0" indent="0">
              <a:buNone/>
              <a:defRPr sz="3000"/>
            </a:lvl1pPr>
            <a:lvl2pPr marL="434557" indent="0">
              <a:buNone/>
              <a:defRPr sz="2700"/>
            </a:lvl2pPr>
            <a:lvl3pPr marL="869114" indent="0">
              <a:buNone/>
              <a:defRPr sz="2300"/>
            </a:lvl3pPr>
            <a:lvl4pPr marL="1303672" indent="0">
              <a:buNone/>
              <a:defRPr sz="1900"/>
            </a:lvl4pPr>
            <a:lvl5pPr marL="1738229" indent="0">
              <a:buNone/>
              <a:defRPr sz="1900"/>
            </a:lvl5pPr>
            <a:lvl6pPr marL="2172786" indent="0">
              <a:buNone/>
              <a:defRPr sz="1900"/>
            </a:lvl6pPr>
            <a:lvl7pPr marL="2607343" indent="0">
              <a:buNone/>
              <a:defRPr sz="1900"/>
            </a:lvl7pPr>
            <a:lvl8pPr marL="3041900" indent="0">
              <a:buNone/>
              <a:defRPr sz="1900"/>
            </a:lvl8pPr>
            <a:lvl9pPr marL="3476457" indent="0">
              <a:buNone/>
              <a:defRPr sz="19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56" y="2191703"/>
            <a:ext cx="3831884" cy="4060400"/>
          </a:xfrm>
        </p:spPr>
        <p:txBody>
          <a:bodyPr/>
          <a:lstStyle>
            <a:lvl1pPr marL="0" indent="0">
              <a:buNone/>
              <a:defRPr sz="1500"/>
            </a:lvl1pPr>
            <a:lvl2pPr marL="434557" indent="0">
              <a:buNone/>
              <a:defRPr sz="1300"/>
            </a:lvl2pPr>
            <a:lvl3pPr marL="869114" indent="0">
              <a:buNone/>
              <a:defRPr sz="1100"/>
            </a:lvl3pPr>
            <a:lvl4pPr marL="1303672" indent="0">
              <a:buNone/>
              <a:defRPr sz="1000"/>
            </a:lvl4pPr>
            <a:lvl5pPr marL="1738229" indent="0">
              <a:buNone/>
              <a:defRPr sz="1000"/>
            </a:lvl5pPr>
            <a:lvl6pPr marL="2172786" indent="0">
              <a:buNone/>
              <a:defRPr sz="1000"/>
            </a:lvl6pPr>
            <a:lvl7pPr marL="2607343" indent="0">
              <a:buNone/>
              <a:defRPr sz="1000"/>
            </a:lvl7pPr>
            <a:lvl8pPr marL="3041900" indent="0">
              <a:buNone/>
              <a:defRPr sz="1000"/>
            </a:lvl8pPr>
            <a:lvl9pPr marL="3476457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A7DF-616D-4807-B0A1-86BDC4DF6A41}" type="datetimeFigureOut">
              <a:rPr lang="zh-CN" altLang="en-US" smtClean="0"/>
              <a:t>2019/3/22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56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C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809" y="388960"/>
            <a:ext cx="10247233" cy="1412092"/>
          </a:xfrm>
          <a:prstGeom prst="rect">
            <a:avLst/>
          </a:prstGeom>
        </p:spPr>
        <p:txBody>
          <a:bodyPr vert="horz" lIns="115882" tIns="57941" rIns="115882" bIns="57941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809" y="1944798"/>
            <a:ext cx="10247233" cy="4635384"/>
          </a:xfrm>
          <a:prstGeom prst="rect">
            <a:avLst/>
          </a:prstGeom>
        </p:spPr>
        <p:txBody>
          <a:bodyPr vert="horz" lIns="115882" tIns="57941" rIns="115882" bIns="57941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808" y="6771279"/>
            <a:ext cx="2673192" cy="388960"/>
          </a:xfrm>
          <a:prstGeom prst="rect">
            <a:avLst/>
          </a:prstGeom>
        </p:spPr>
        <p:txBody>
          <a:bodyPr vert="horz" lIns="115882" tIns="57941" rIns="115882" bIns="57941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EA7DF-616D-4807-B0A1-86BDC4DF6A41}" type="datetimeFigureOut">
              <a:rPr lang="zh-CN" altLang="en-US" smtClean="0"/>
              <a:t>2019/3/22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532" y="6771279"/>
            <a:ext cx="4009787" cy="388960"/>
          </a:xfrm>
          <a:prstGeom prst="rect">
            <a:avLst/>
          </a:prstGeom>
        </p:spPr>
        <p:txBody>
          <a:bodyPr vert="horz" lIns="115882" tIns="57941" rIns="115882" bIns="57941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0850" y="6771279"/>
            <a:ext cx="2673192" cy="388960"/>
          </a:xfrm>
          <a:prstGeom prst="rect">
            <a:avLst/>
          </a:prstGeom>
        </p:spPr>
        <p:txBody>
          <a:bodyPr vert="horz" lIns="115882" tIns="57941" rIns="115882" bIns="57941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C3213-98A9-4E0F-99D5-C6FB5FA3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9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869114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279" indent="-217279" algn="l" defTabSz="869114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36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6393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20950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55507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90064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24622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59179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93736" indent="-217279" algn="l" defTabSz="869114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557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9114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3672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8229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2786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43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1900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6457" algn="l" defTabSz="8691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22.2.tx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&#34920;22.1.rtf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22.4.2-3.txt" TargetMode="External"/><Relationship Id="rId2" Type="http://schemas.openxmlformats.org/officeDocument/2006/relationships/hyperlink" Target="22.4.2-2.txt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22.4.4-2.tx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22.4.5-1.txt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1278" y="1330037"/>
            <a:ext cx="9999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4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400" b="1" dirty="0" smtClean="0">
                <a:solidFill>
                  <a:srgbClr val="663300"/>
                </a:solidFill>
              </a:rPr>
              <a:t>22</a:t>
            </a:r>
            <a:r>
              <a:rPr lang="zh-CN" altLang="zh-CN" sz="44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400" b="1" dirty="0" smtClean="0">
                <a:solidFill>
                  <a:srgbClr val="663300"/>
                </a:solidFill>
              </a:rPr>
              <a:t>  </a:t>
            </a:r>
            <a:r>
              <a:rPr lang="zh-CN" altLang="zh-CN" sz="4400" b="1" dirty="0">
                <a:solidFill>
                  <a:srgbClr val="663300"/>
                </a:solidFill>
              </a:rPr>
              <a:t>【综合实例】医院远程诊断系统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4504" y="3111333"/>
            <a:ext cx="5605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远程诊断系统功能需求</a:t>
            </a:r>
          </a:p>
        </p:txBody>
      </p:sp>
    </p:spTree>
    <p:extLst>
      <p:ext uri="{BB962C8B-B14F-4D97-AF65-F5344CB8AC3E}">
        <p14:creationId xmlns:p14="http://schemas.microsoft.com/office/powerpoint/2010/main" val="48963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后台数据库浏览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0021" y="1033153"/>
            <a:ext cx="10462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患者的全部信息存储于后台数据库</a:t>
            </a:r>
            <a:r>
              <a:rPr lang="en-US" altLang="zh-CN" sz="1800" dirty="0"/>
              <a:t>MySQL</a:t>
            </a:r>
            <a:r>
              <a:rPr lang="zh-CN" altLang="zh-CN" sz="1800" dirty="0"/>
              <a:t>中，在一个基本表上建立了两个视图，分别用于显示基本信息和详细信息病历，信息在界面上以</a:t>
            </a:r>
            <a:r>
              <a:rPr lang="en-US" altLang="zh-CN" sz="1800" dirty="0" err="1"/>
              <a:t>Qt</a:t>
            </a:r>
            <a:r>
              <a:rPr lang="zh-CN" altLang="zh-CN" sz="1800" dirty="0"/>
              <a:t>的数据网格表控件展示，如图</a:t>
            </a:r>
            <a:r>
              <a:rPr lang="en-US" altLang="zh-CN" sz="1800" dirty="0"/>
              <a:t>22.4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2050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810" y="1881186"/>
            <a:ext cx="7041843" cy="250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00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6372" y="177679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69703" y="151631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5398872" y="187275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05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08" y="94709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4471908" y="3812301"/>
            <a:ext cx="2867043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 dirty="0"/>
              <a:t>界面的总体效果</a:t>
            </a:r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73084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界面的总体效果</a:t>
            </a:r>
          </a:p>
        </p:txBody>
      </p:sp>
      <p:sp>
        <p:nvSpPr>
          <p:cNvPr id="3" name="矩形 2"/>
          <p:cNvSpPr/>
          <p:nvPr/>
        </p:nvSpPr>
        <p:spPr>
          <a:xfrm>
            <a:off x="1136845" y="1148303"/>
            <a:ext cx="4748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dirty="0"/>
              <a:t>最终显示出的界面的总体效果如图</a:t>
            </a:r>
            <a:r>
              <a:rPr lang="en-US" altLang="zh-CN" sz="1800" dirty="0"/>
              <a:t>22.5</a:t>
            </a:r>
            <a:r>
              <a:rPr lang="zh-CN" altLang="zh-CN" sz="1800" dirty="0"/>
              <a:t>所示。</a:t>
            </a:r>
          </a:p>
        </p:txBody>
      </p:sp>
      <p:pic>
        <p:nvPicPr>
          <p:cNvPr id="307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76" y="1517635"/>
            <a:ext cx="5867709" cy="497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63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1278" y="1330037"/>
            <a:ext cx="9999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4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400" b="1" dirty="0" smtClean="0">
                <a:solidFill>
                  <a:srgbClr val="663300"/>
                </a:solidFill>
              </a:rPr>
              <a:t>22</a:t>
            </a:r>
            <a:r>
              <a:rPr lang="zh-CN" altLang="zh-CN" sz="44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400" b="1" dirty="0" smtClean="0">
                <a:solidFill>
                  <a:srgbClr val="663300"/>
                </a:solidFill>
              </a:rPr>
              <a:t>  </a:t>
            </a:r>
            <a:r>
              <a:rPr lang="zh-CN" altLang="zh-CN" sz="4400" b="1" dirty="0">
                <a:solidFill>
                  <a:srgbClr val="663300"/>
                </a:solidFill>
              </a:rPr>
              <a:t>【综合实例】医院远程诊断系统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4504" y="3111333"/>
            <a:ext cx="656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en-US" altLang="zh-CN" sz="3600" b="1" dirty="0" err="1"/>
              <a:t>Qt</a:t>
            </a:r>
            <a:r>
              <a:rPr lang="zh-CN" altLang="zh-CN" sz="3600" b="1" dirty="0"/>
              <a:t>项目工程创建与配置</a:t>
            </a:r>
          </a:p>
        </p:txBody>
      </p:sp>
    </p:spTree>
    <p:extLst>
      <p:ext uri="{BB962C8B-B14F-4D97-AF65-F5344CB8AC3E}">
        <p14:creationId xmlns:p14="http://schemas.microsoft.com/office/powerpoint/2010/main" val="1361554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3288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Qt</a:t>
            </a:r>
            <a:r>
              <a:rPr lang="zh-CN" altLang="zh-CN" sz="2400" b="1" dirty="0"/>
              <a:t>项目工程创建与配置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145" y="997527"/>
            <a:ext cx="10485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（</a:t>
            </a:r>
            <a:r>
              <a:rPr lang="en-US" altLang="zh-CN" sz="1800" dirty="0"/>
              <a:t>1</a:t>
            </a:r>
            <a:r>
              <a:rPr lang="zh-CN" altLang="zh-CN" sz="1800" dirty="0"/>
              <a:t>）创建</a:t>
            </a:r>
            <a:r>
              <a:rPr lang="en-US" altLang="zh-CN" sz="1800" dirty="0" err="1"/>
              <a:t>Qt</a:t>
            </a:r>
            <a:r>
              <a:rPr lang="zh-CN" altLang="zh-CN" sz="1800" dirty="0"/>
              <a:t>桌面应用程序项目，项目名称为</a:t>
            </a:r>
            <a:r>
              <a:rPr lang="en-US" altLang="zh-CN" sz="1800" dirty="0"/>
              <a:t>Telemedicine</a:t>
            </a:r>
            <a:r>
              <a:rPr lang="zh-CN" altLang="zh-CN" sz="1800" dirty="0"/>
              <a:t>。创建完成后，在</a:t>
            </a:r>
            <a:r>
              <a:rPr lang="en-US" altLang="zh-CN" sz="1800" dirty="0" err="1"/>
              <a:t>Qt</a:t>
            </a:r>
            <a:r>
              <a:rPr lang="en-US" altLang="zh-CN" sz="1800" dirty="0"/>
              <a:t> Creator</a:t>
            </a:r>
            <a:r>
              <a:rPr lang="zh-CN" altLang="zh-CN" sz="1800" dirty="0"/>
              <a:t>开发环境中单击左侧栏的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zh-CN" sz="1800" dirty="0" smtClean="0"/>
              <a:t>按钮</a:t>
            </a:r>
            <a:r>
              <a:rPr lang="zh-CN" altLang="zh-CN" sz="1800" dirty="0"/>
              <a:t>切换至项目配置模式，如图</a:t>
            </a:r>
            <a:r>
              <a:rPr lang="en-US" altLang="zh-CN" sz="1800" dirty="0"/>
              <a:t>22.6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409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23" y="1320692"/>
            <a:ext cx="206519" cy="30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94" y="1743424"/>
            <a:ext cx="7642822" cy="437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57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3288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Qt</a:t>
            </a:r>
            <a:r>
              <a:rPr lang="zh-CN" altLang="zh-CN" sz="2400" b="1" dirty="0"/>
              <a:t>项目工程创建与配置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9397" y="926275"/>
            <a:ext cx="1034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（</a:t>
            </a:r>
            <a:r>
              <a:rPr lang="en-US" altLang="zh-CN" sz="1800" dirty="0"/>
              <a:t>2</a:t>
            </a:r>
            <a:r>
              <a:rPr lang="zh-CN" altLang="zh-CN" sz="1800" dirty="0"/>
              <a:t>）将之前编译安装得到的</a:t>
            </a:r>
            <a:r>
              <a:rPr lang="en-US" altLang="zh-CN" sz="1800" dirty="0" err="1"/>
              <a:t>OpenCV</a:t>
            </a:r>
            <a:r>
              <a:rPr lang="zh-CN" altLang="zh-CN" sz="1800" dirty="0"/>
              <a:t>（含</a:t>
            </a:r>
            <a:r>
              <a:rPr lang="en-US" altLang="zh-CN" sz="1800" dirty="0" err="1"/>
              <a:t>Contrib</a:t>
            </a:r>
            <a:r>
              <a:rPr lang="zh-CN" altLang="zh-CN" sz="1800" dirty="0"/>
              <a:t>）库文件，即</a:t>
            </a:r>
            <a:r>
              <a:rPr lang="en-US" altLang="zh-CN" sz="1800" dirty="0"/>
              <a:t>D:\OpenCV_3.4.3-Build\install\ x86\</a:t>
            </a:r>
            <a:r>
              <a:rPr lang="en-US" altLang="zh-CN" sz="1800" dirty="0" err="1"/>
              <a:t>mingw</a:t>
            </a:r>
            <a:r>
              <a:rPr lang="en-US" altLang="zh-CN" sz="1800" dirty="0"/>
              <a:t>\bin</a:t>
            </a:r>
            <a:r>
              <a:rPr lang="zh-CN" altLang="zh-CN" sz="1800" dirty="0"/>
              <a:t>下的全部文件复制到项目的</a:t>
            </a:r>
            <a:r>
              <a:rPr lang="en-US" altLang="zh-CN" sz="1800" dirty="0"/>
              <a:t>debug</a:t>
            </a:r>
            <a:r>
              <a:rPr lang="zh-CN" altLang="zh-CN" sz="1800" dirty="0"/>
              <a:t>目录，如图</a:t>
            </a:r>
            <a:r>
              <a:rPr lang="en-US" altLang="zh-CN" sz="1800" dirty="0"/>
              <a:t>22.7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5122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906" y="1572606"/>
            <a:ext cx="6734839" cy="447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580800" y="6171213"/>
            <a:ext cx="786008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）修改项目的</a:t>
            </a:r>
            <a:r>
              <a:rPr lang="en-US" altLang="zh-CN" dirty="0"/>
              <a:t>.pro</a:t>
            </a:r>
            <a:r>
              <a:rPr lang="zh-CN" altLang="zh-CN" dirty="0"/>
              <a:t>配置文件，在其中添加配置项。</a:t>
            </a:r>
          </a:p>
          <a:p>
            <a:r>
              <a:rPr lang="zh-CN" altLang="zh-CN" dirty="0">
                <a:hlinkClick r:id="rId3" action="ppaction://hlinkfile"/>
              </a:rPr>
              <a:t>配置文件</a:t>
            </a:r>
            <a:r>
              <a:rPr lang="en-US" altLang="zh-CN" dirty="0">
                <a:hlinkClick r:id="rId3" action="ppaction://hlinkfile"/>
              </a:rPr>
              <a:t>Telemedicine.pro</a:t>
            </a:r>
            <a:r>
              <a:rPr lang="zh-CN" altLang="zh-CN" dirty="0">
                <a:hlinkClick r:id="rId3" action="ppaction://hlinkfile"/>
              </a:rPr>
              <a:t>内容如下</a:t>
            </a:r>
            <a:r>
              <a:rPr lang="zh-CN" altLang="zh-CN" dirty="0"/>
              <a:t>（加黑处为需要修改添加的地方</a:t>
            </a:r>
            <a:r>
              <a:rPr lang="zh-CN" altLang="zh-CN" dirty="0" smtClean="0"/>
              <a:t>）</a:t>
            </a:r>
            <a:r>
              <a:rPr lang="zh-CN" altLang="en-US" dirty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7642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1278" y="1330037"/>
            <a:ext cx="9999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4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400" b="1" dirty="0" smtClean="0">
                <a:solidFill>
                  <a:srgbClr val="663300"/>
                </a:solidFill>
              </a:rPr>
              <a:t>22</a:t>
            </a:r>
            <a:r>
              <a:rPr lang="zh-CN" altLang="zh-CN" sz="44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400" b="1" dirty="0" smtClean="0">
                <a:solidFill>
                  <a:srgbClr val="663300"/>
                </a:solidFill>
              </a:rPr>
              <a:t>  </a:t>
            </a:r>
            <a:r>
              <a:rPr lang="zh-CN" altLang="zh-CN" sz="4400" b="1" dirty="0">
                <a:solidFill>
                  <a:srgbClr val="663300"/>
                </a:solidFill>
              </a:rPr>
              <a:t>【综合实例】医院远程诊断系统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4504" y="3111333"/>
            <a:ext cx="656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远程诊疗系统界面设计</a:t>
            </a:r>
          </a:p>
        </p:txBody>
      </p:sp>
    </p:spTree>
    <p:extLst>
      <p:ext uri="{BB962C8B-B14F-4D97-AF65-F5344CB8AC3E}">
        <p14:creationId xmlns:p14="http://schemas.microsoft.com/office/powerpoint/2010/main" val="123575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远程诊疗系统界面设计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522" y="1045029"/>
            <a:ext cx="1037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在开发环境项目目录树状视图中，双击</a:t>
            </a:r>
            <a:r>
              <a:rPr lang="en-US" altLang="zh-CN" sz="1800" dirty="0" err="1"/>
              <a:t>mainwindow.ui</a:t>
            </a:r>
            <a:r>
              <a:rPr lang="zh-CN" altLang="zh-CN" sz="1800" dirty="0"/>
              <a:t>切换至远程诊疗系统可视化界面设计模式，如图</a:t>
            </a:r>
            <a:r>
              <a:rPr lang="en-US" altLang="zh-CN" sz="1800" dirty="0"/>
              <a:t>22.8</a:t>
            </a:r>
            <a:r>
              <a:rPr lang="zh-CN" altLang="zh-CN" sz="1800" dirty="0"/>
              <a:t>所示，在其上拖曳设计出远程诊疗系统的整个图形界面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6146" name="图片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466" y="1760035"/>
            <a:ext cx="7154038" cy="409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21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远程诊疗系统界面设计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2519" y="1021278"/>
            <a:ext cx="104146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dirty="0"/>
              <a:t>为方便读者试做，我们对界面上所有的控件都进行了①，②，③，…的数字标识（如图</a:t>
            </a:r>
            <a:r>
              <a:rPr lang="en-US" altLang="zh-CN" dirty="0"/>
              <a:t>22.9</a:t>
            </a:r>
            <a:r>
              <a:rPr lang="zh-CN" altLang="zh-CN" dirty="0"/>
              <a:t>所示），并将它们的类型、</a:t>
            </a:r>
            <a:r>
              <a:rPr lang="zh-CN" altLang="zh-CN" dirty="0">
                <a:hlinkClick r:id="rId2" action="ppaction://hlinkfile"/>
              </a:rPr>
              <a:t>名称及属性设置列于表</a:t>
            </a:r>
            <a:r>
              <a:rPr lang="en-US" altLang="zh-CN" dirty="0">
                <a:hlinkClick r:id="rId2" action="ppaction://hlinkfile"/>
              </a:rPr>
              <a:t>22.1</a:t>
            </a:r>
            <a:r>
              <a:rPr lang="zh-CN" altLang="zh-CN" dirty="0">
                <a:hlinkClick r:id="rId2" action="ppaction://hlinkfile"/>
              </a:rPr>
              <a:t>中</a:t>
            </a:r>
            <a:r>
              <a:rPr lang="zh-CN" altLang="zh-CN" dirty="0"/>
              <a:t>，读者可对照下面的图和表自己进行程序界面的制作及设置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7170" name="Picture 2" descr="22-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5" y="1636831"/>
            <a:ext cx="5995492" cy="47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49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远程诊疗系统界面设计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896" y="1080655"/>
            <a:ext cx="1046216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）设计模式下在窗体上右击树状视图控件，选择“编辑项目”，弹出如图</a:t>
            </a:r>
            <a:r>
              <a:rPr lang="en-US" altLang="zh-CN" dirty="0"/>
              <a:t>22.10</a:t>
            </a:r>
            <a:r>
              <a:rPr lang="zh-CN" altLang="zh-CN" dirty="0"/>
              <a:t>所示的“编辑树窗口部件”对话框，在“列”选项卡中单击左下角的“新建项目”（</a:t>
            </a: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zh-CN" dirty="0" smtClean="0"/>
              <a:t>）</a:t>
            </a:r>
            <a:r>
              <a:rPr lang="zh-CN" altLang="zh-CN" dirty="0"/>
              <a:t>按钮添加一列，文字编辑为“鼓楼医院”，本例的树状视图添加一列即可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8194" name="图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66" y="1405278"/>
            <a:ext cx="225136" cy="22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22-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159" y="2076571"/>
            <a:ext cx="8267633" cy="312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78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远程诊断系统功能需求</a:t>
            </a:r>
          </a:p>
        </p:txBody>
      </p:sp>
      <p:sp>
        <p:nvSpPr>
          <p:cNvPr id="3" name="矩形 2"/>
          <p:cNvSpPr/>
          <p:nvPr/>
        </p:nvSpPr>
        <p:spPr>
          <a:xfrm>
            <a:off x="1136845" y="1040720"/>
            <a:ext cx="5940425" cy="21223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/>
              <a:t>系统功能主要包括：</a:t>
            </a:r>
          </a:p>
          <a:p>
            <a:pPr>
              <a:lnSpc>
                <a:spcPct val="150000"/>
              </a:lnSpc>
            </a:pPr>
            <a:r>
              <a:rPr lang="zh-CN" altLang="zh-CN" sz="1800" dirty="0"/>
              <a:t>（</a:t>
            </a:r>
            <a:r>
              <a:rPr lang="en-US" altLang="zh-CN" sz="1800" dirty="0"/>
              <a:t>1</a:t>
            </a:r>
            <a:r>
              <a:rPr lang="zh-CN" altLang="zh-CN" sz="1800" dirty="0"/>
              <a:t>）南京全市各分区医院诊疗点科室管理。</a:t>
            </a:r>
          </a:p>
          <a:p>
            <a:pPr>
              <a:lnSpc>
                <a:spcPct val="150000"/>
              </a:lnSpc>
            </a:pPr>
            <a:r>
              <a:rPr lang="zh-CN" altLang="zh-CN" sz="1800" dirty="0"/>
              <a:t>（</a:t>
            </a:r>
            <a:r>
              <a:rPr lang="en-US" altLang="zh-CN" sz="1800" dirty="0"/>
              <a:t>2</a:t>
            </a:r>
            <a:r>
              <a:rPr lang="zh-CN" altLang="zh-CN" sz="1800" dirty="0"/>
              <a:t>）</a:t>
            </a:r>
            <a:r>
              <a:rPr lang="en-US" altLang="zh-CN" sz="1800" dirty="0"/>
              <a:t>CT</a:t>
            </a:r>
            <a:r>
              <a:rPr lang="zh-CN" altLang="zh-CN" sz="1800" dirty="0"/>
              <a:t>影像的远程处理及诊断。</a:t>
            </a:r>
          </a:p>
          <a:p>
            <a:pPr>
              <a:lnSpc>
                <a:spcPct val="150000"/>
              </a:lnSpc>
            </a:pPr>
            <a:r>
              <a:rPr lang="zh-CN" altLang="zh-CN" sz="1800" dirty="0"/>
              <a:t>（</a:t>
            </a:r>
            <a:r>
              <a:rPr lang="en-US" altLang="zh-CN" sz="1800" dirty="0"/>
              <a:t>3</a:t>
            </a:r>
            <a:r>
              <a:rPr lang="zh-CN" altLang="zh-CN" sz="1800" dirty="0"/>
              <a:t>）患者建档信息选项卡表单。</a:t>
            </a:r>
          </a:p>
          <a:p>
            <a:pPr>
              <a:lnSpc>
                <a:spcPct val="150000"/>
              </a:lnSpc>
            </a:pPr>
            <a:r>
              <a:rPr lang="zh-CN" altLang="zh-CN" sz="1800" dirty="0"/>
              <a:t>（</a:t>
            </a:r>
            <a:r>
              <a:rPr lang="en-US" altLang="zh-CN" sz="1800" dirty="0"/>
              <a:t>4</a:t>
            </a:r>
            <a:r>
              <a:rPr lang="zh-CN" altLang="zh-CN" sz="1800" dirty="0"/>
              <a:t>）后台患者信息数据库浏览。</a:t>
            </a:r>
          </a:p>
        </p:txBody>
      </p:sp>
    </p:spTree>
    <p:extLst>
      <p:ext uri="{BB962C8B-B14F-4D97-AF65-F5344CB8AC3E}">
        <p14:creationId xmlns:p14="http://schemas.microsoft.com/office/powerpoint/2010/main" val="328274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远程诊疗系统界面设计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2519" y="1033153"/>
            <a:ext cx="10462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（</a:t>
            </a:r>
            <a:r>
              <a:rPr lang="en-US" altLang="zh-CN" sz="1800" dirty="0"/>
              <a:t>2</a:t>
            </a:r>
            <a:r>
              <a:rPr lang="zh-CN" altLang="zh-CN" sz="1800" dirty="0"/>
              <a:t>）切换到“项目”选项卡，通过单击“新建项目”</a:t>
            </a:r>
            <a:r>
              <a:rPr lang="zh-CN" altLang="zh-CN" sz="1800" dirty="0" smtClean="0"/>
              <a:t>（</a:t>
            </a:r>
            <a:r>
              <a:rPr lang="en-US" altLang="zh-CN" sz="1800" dirty="0" smtClean="0"/>
              <a:t>    </a:t>
            </a:r>
            <a:r>
              <a:rPr lang="zh-CN" altLang="zh-CN" sz="1800" dirty="0"/>
              <a:t>）和“删除项目”</a:t>
            </a:r>
            <a:r>
              <a:rPr lang="zh-CN" altLang="zh-CN" sz="1800" dirty="0" smtClean="0"/>
              <a:t>（</a:t>
            </a:r>
            <a:r>
              <a:rPr lang="en-US" altLang="zh-CN" sz="1800" dirty="0" smtClean="0"/>
              <a:t>    </a:t>
            </a:r>
            <a:r>
              <a:rPr lang="zh-CN" altLang="zh-CN" sz="1800" dirty="0"/>
              <a:t>）按钮在“鼓楼医院”列下添加或移除子节点，通过单击“新建子项目”</a:t>
            </a:r>
            <a:r>
              <a:rPr lang="zh-CN" altLang="zh-CN" sz="1800" dirty="0" smtClean="0"/>
              <a:t>（</a:t>
            </a:r>
            <a:r>
              <a:rPr lang="en-US" altLang="zh-CN" sz="1800" dirty="0" smtClean="0"/>
              <a:t>    </a:t>
            </a:r>
            <a:r>
              <a:rPr lang="zh-CN" altLang="zh-CN" sz="1800" dirty="0"/>
              <a:t>）按钮创建编辑下一级子节点，如图</a:t>
            </a:r>
            <a:r>
              <a:rPr lang="en-US" altLang="zh-CN" sz="1800" dirty="0"/>
              <a:t>22.11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9218" name="图片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03" y="1033153"/>
            <a:ext cx="281915" cy="278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046" y="1069830"/>
            <a:ext cx="259710" cy="24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539" y="1352730"/>
            <a:ext cx="300507" cy="2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图片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85" y="2134611"/>
            <a:ext cx="6979249" cy="3877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378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远程诊疗系统界面设计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1136845" y="1005799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dirty="0"/>
              <a:t>最终编辑完成的树状视图如图</a:t>
            </a:r>
            <a:r>
              <a:rPr lang="en-US" altLang="zh-CN" sz="1800" dirty="0"/>
              <a:t>22.12</a:t>
            </a:r>
            <a:r>
              <a:rPr lang="zh-CN" altLang="zh-CN" sz="1800" dirty="0"/>
              <a:t>所示。</a:t>
            </a:r>
          </a:p>
        </p:txBody>
      </p:sp>
      <p:pic>
        <p:nvPicPr>
          <p:cNvPr id="10242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88" y="1474788"/>
            <a:ext cx="3300495" cy="444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181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1278" y="1330037"/>
            <a:ext cx="9999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4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400" b="1" dirty="0" smtClean="0">
                <a:solidFill>
                  <a:srgbClr val="663300"/>
                </a:solidFill>
              </a:rPr>
              <a:t>22</a:t>
            </a:r>
            <a:r>
              <a:rPr lang="zh-CN" altLang="zh-CN" sz="44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400" b="1" dirty="0" smtClean="0">
                <a:solidFill>
                  <a:srgbClr val="663300"/>
                </a:solidFill>
              </a:rPr>
              <a:t>  </a:t>
            </a:r>
            <a:r>
              <a:rPr lang="zh-CN" altLang="zh-CN" sz="4400" b="1" dirty="0">
                <a:solidFill>
                  <a:srgbClr val="663300"/>
                </a:solidFill>
              </a:rPr>
              <a:t>【综合实例】医院远程诊断系统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4504" y="3111333"/>
            <a:ext cx="656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远程诊疗系统功能实现</a:t>
            </a:r>
          </a:p>
        </p:txBody>
      </p:sp>
    </p:spTree>
    <p:extLst>
      <p:ext uri="{BB962C8B-B14F-4D97-AF65-F5344CB8AC3E}">
        <p14:creationId xmlns:p14="http://schemas.microsoft.com/office/powerpoint/2010/main" val="1363696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156913" y="168083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670244" y="142035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2299413" y="177679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01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49" y="85113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1700001" y="3716341"/>
            <a:ext cx="2107022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/>
              <a:t>数据库准备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61" y="2251129"/>
            <a:ext cx="482208" cy="545844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5342469" y="2251130"/>
            <a:ext cx="4110778" cy="393906"/>
          </a:xfrm>
          <a:prstGeom prst="rect">
            <a:avLst/>
          </a:prstGeom>
          <a:noFill/>
        </p:spPr>
        <p:txBody>
          <a:bodyPr wrap="square" lIns="115777" tIns="57888" rIns="115777" bIns="57888" rtlCol="0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zh-CN" sz="1800" b="1" dirty="0"/>
              <a:t>．设计表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61" y="3002494"/>
            <a:ext cx="482208" cy="545844"/>
          </a:xfrm>
          <a:prstGeom prst="rect">
            <a:avLst/>
          </a:prstGeom>
        </p:spPr>
      </p:pic>
      <p:sp>
        <p:nvSpPr>
          <p:cNvPr id="11" name="TextBox 20"/>
          <p:cNvSpPr txBox="1"/>
          <p:nvPr/>
        </p:nvSpPr>
        <p:spPr>
          <a:xfrm>
            <a:off x="5342469" y="3000245"/>
            <a:ext cx="3255752" cy="393906"/>
          </a:xfrm>
          <a:prstGeom prst="rect">
            <a:avLst/>
          </a:prstGeom>
          <a:noFill/>
        </p:spPr>
        <p:txBody>
          <a:bodyPr wrap="square" lIns="115777" tIns="57888" rIns="115777" bIns="57888" rtlCol="0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zh-CN" sz="1800" b="1" dirty="0"/>
              <a:t>．创建视图</a:t>
            </a:r>
          </a:p>
        </p:txBody>
      </p:sp>
    </p:spTree>
    <p:extLst>
      <p:ext uri="{BB962C8B-B14F-4D97-AF65-F5344CB8AC3E}">
        <p14:creationId xmlns:p14="http://schemas.microsoft.com/office/powerpoint/2010/main" val="2988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571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zh-CN" sz="2400" b="1" dirty="0"/>
              <a:t>．设计表</a:t>
            </a:r>
          </a:p>
        </p:txBody>
      </p:sp>
      <p:sp>
        <p:nvSpPr>
          <p:cNvPr id="3" name="矩形 2"/>
          <p:cNvSpPr/>
          <p:nvPr/>
        </p:nvSpPr>
        <p:spPr>
          <a:xfrm>
            <a:off x="832655" y="1005623"/>
            <a:ext cx="10282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34988"/>
            <a:r>
              <a:rPr lang="zh-CN" altLang="zh-CN" sz="1800" dirty="0"/>
              <a:t>在</a:t>
            </a:r>
            <a:r>
              <a:rPr lang="en-US" altLang="zh-CN" sz="1800" dirty="0"/>
              <a:t>MySQL</a:t>
            </a:r>
            <a:r>
              <a:rPr lang="zh-CN" altLang="zh-CN" sz="1800" dirty="0"/>
              <a:t>中创建数据库，名称为</a:t>
            </a:r>
            <a:r>
              <a:rPr lang="en-US" altLang="zh-CN" sz="1800" dirty="0"/>
              <a:t>patient</a:t>
            </a:r>
            <a:r>
              <a:rPr lang="zh-CN" altLang="zh-CN" sz="1800" dirty="0"/>
              <a:t>，其中创建一个表</a:t>
            </a:r>
            <a:r>
              <a:rPr lang="en-US" altLang="zh-CN" sz="1800" dirty="0" err="1"/>
              <a:t>user_profile</a:t>
            </a:r>
            <a:r>
              <a:rPr lang="zh-CN" altLang="zh-CN" sz="1800" dirty="0"/>
              <a:t>。远程诊断系统数据库表设计见表</a:t>
            </a:r>
            <a:r>
              <a:rPr lang="en-US" altLang="zh-CN" sz="1800" dirty="0"/>
              <a:t>22.2</a:t>
            </a:r>
            <a:r>
              <a:rPr lang="zh-CN" altLang="zh-CN" sz="1800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122076"/>
              </p:ext>
            </p:extLst>
          </p:nvPr>
        </p:nvGraphicFramePr>
        <p:xfrm>
          <a:off x="2090748" y="1886480"/>
          <a:ext cx="7766462" cy="2934900"/>
        </p:xfrm>
        <a:graphic>
          <a:graphicData uri="http://schemas.openxmlformats.org/drawingml/2006/table">
            <a:tbl>
              <a:tblPr firstRow="1" firstCol="1" bandRow="1"/>
              <a:tblGrid>
                <a:gridCol w="1342045"/>
                <a:gridCol w="1223995"/>
                <a:gridCol w="1223995"/>
                <a:gridCol w="1576591"/>
                <a:gridCol w="2399836"/>
              </a:tblGrid>
              <a:tr h="326100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列</a:t>
                      </a:r>
                      <a:r>
                        <a:rPr lang="en-US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名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类</a:t>
                      </a:r>
                      <a:r>
                        <a:rPr lang="en-US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型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长</a:t>
                      </a:r>
                      <a:r>
                        <a:rPr lang="en-US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度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允 许 空 值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说</a:t>
                      </a:r>
                      <a:r>
                        <a:rPr lang="en-US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黑体"/>
                          <a:cs typeface="宋体"/>
                        </a:rPr>
                        <a:t>明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2610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ssn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char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18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社会保障号码，主键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10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name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char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患者姓名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10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sex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char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性别，默认为“男”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10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ethnic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char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民族，默认为“汉”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10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birth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date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默认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出生日期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10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address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住址，默认为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10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casehistory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500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病历，默认为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10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picture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blob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默认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宋体"/>
                        </a:rPr>
                        <a:t>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  <a:cs typeface="宋体"/>
                        </a:rPr>
                        <a:t>照片，默认为</a:t>
                      </a: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013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571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zh-CN" sz="2400" b="1" dirty="0"/>
              <a:t>．设计表</a:t>
            </a:r>
          </a:p>
        </p:txBody>
      </p:sp>
      <p:sp>
        <p:nvSpPr>
          <p:cNvPr id="3" name="矩形 2"/>
          <p:cNvSpPr/>
          <p:nvPr/>
        </p:nvSpPr>
        <p:spPr>
          <a:xfrm>
            <a:off x="975158" y="958122"/>
            <a:ext cx="10104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设计好表之后，往表中预先录入一些数据供后面测试运行程序用，如图</a:t>
            </a:r>
            <a:r>
              <a:rPr lang="en-US" altLang="zh-CN" sz="1800" dirty="0"/>
              <a:t>22.13</a:t>
            </a:r>
            <a:r>
              <a:rPr lang="zh-CN" altLang="zh-CN" sz="1800" dirty="0"/>
              <a:t>所示。</a:t>
            </a:r>
          </a:p>
        </p:txBody>
      </p:sp>
      <p:pic>
        <p:nvPicPr>
          <p:cNvPr id="12290" name="图片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3" y="1406525"/>
            <a:ext cx="6974131" cy="285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21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zh-CN" sz="2400" b="1" dirty="0"/>
              <a:t>．创建视图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4410" y="1033153"/>
            <a:ext cx="9856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/>
              <a:t>（</a:t>
            </a:r>
            <a:r>
              <a:rPr lang="en-US" altLang="zh-CN" sz="1800" dirty="0"/>
              <a:t>1</a:t>
            </a:r>
            <a:r>
              <a:rPr lang="zh-CN" altLang="zh-CN" sz="1800" dirty="0"/>
              <a:t>）</a:t>
            </a:r>
            <a:r>
              <a:rPr lang="en-US" altLang="zh-CN" sz="1800" dirty="0" err="1"/>
              <a:t>Navicat</a:t>
            </a:r>
            <a:r>
              <a:rPr lang="en-US" altLang="zh-CN" sz="1800" dirty="0"/>
              <a:t> for MySQL</a:t>
            </a:r>
            <a:r>
              <a:rPr lang="zh-CN" altLang="zh-CN" sz="1800" dirty="0"/>
              <a:t>自带视图编辑功能</a:t>
            </a:r>
          </a:p>
          <a:p>
            <a:r>
              <a:rPr lang="zh-CN" altLang="zh-CN" sz="1800" dirty="0"/>
              <a:t>展开数据库节点，右击“视图”→“新建视图”，打开</a:t>
            </a:r>
            <a:r>
              <a:rPr lang="en-US" altLang="zh-CN" sz="1800" dirty="0"/>
              <a:t>MySQL</a:t>
            </a:r>
            <a:r>
              <a:rPr lang="zh-CN" altLang="zh-CN" sz="1800" dirty="0"/>
              <a:t>的视图创建工具，如图</a:t>
            </a:r>
            <a:r>
              <a:rPr lang="en-US" altLang="zh-CN" sz="1800" dirty="0"/>
              <a:t>22.14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13314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63" y="1841624"/>
            <a:ext cx="5672014" cy="431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455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zh-CN" sz="2400" b="1" dirty="0"/>
              <a:t>．创建视图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7527" y="1045029"/>
            <a:ext cx="1008215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）用</a:t>
            </a:r>
            <a:r>
              <a:rPr lang="en-US" altLang="zh-CN" dirty="0"/>
              <a:t>SQL</a:t>
            </a:r>
            <a:r>
              <a:rPr lang="zh-CN" altLang="zh-CN" dirty="0"/>
              <a:t>语句创建视图</a:t>
            </a:r>
          </a:p>
          <a:p>
            <a:pPr indent="450850" fontAlgn="ctr"/>
            <a:r>
              <a:rPr lang="zh-CN" altLang="zh-CN" dirty="0"/>
              <a:t>单击</a:t>
            </a:r>
            <a:r>
              <a:rPr lang="en-US" altLang="zh-CN" dirty="0" err="1"/>
              <a:t>Navicat</a:t>
            </a:r>
            <a:r>
              <a:rPr lang="zh-CN" altLang="zh-CN" dirty="0"/>
              <a:t>工具栏的“查询”（</a:t>
            </a: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zh-CN" dirty="0" smtClean="0"/>
              <a:t>）</a:t>
            </a:r>
            <a:r>
              <a:rPr lang="zh-CN" altLang="zh-CN" dirty="0"/>
              <a:t>→“新建查询”</a:t>
            </a:r>
            <a:r>
              <a:rPr lang="zh-CN" altLang="zh-CN" dirty="0" smtClean="0"/>
              <a:t>（</a:t>
            </a:r>
            <a:r>
              <a:rPr lang="en-US" altLang="zh-CN" dirty="0" smtClean="0"/>
              <a:t>                 </a:t>
            </a:r>
            <a:r>
              <a:rPr lang="zh-CN" altLang="zh-CN" dirty="0"/>
              <a:t>）按钮，打开查询编辑器，输入如下创建视图的语句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pic>
        <p:nvPicPr>
          <p:cNvPr id="14338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661" y="1359088"/>
            <a:ext cx="290148" cy="24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800" y="1359088"/>
            <a:ext cx="778334" cy="23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50670" y="1922192"/>
            <a:ext cx="8930244" cy="970478"/>
          </a:xfrm>
          <a:prstGeom prst="round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VIEW </a:t>
            </a:r>
            <a:r>
              <a:rPr lang="en-US" altLang="zh-CN" dirty="0" err="1"/>
              <a:t>details_inf</a:t>
            </a:r>
            <a:r>
              <a:rPr lang="en-US" altLang="zh-CN" dirty="0"/>
              <a:t>(</a:t>
            </a:r>
            <a:r>
              <a:rPr lang="zh-CN" altLang="zh-CN" dirty="0"/>
              <a:t>姓名</a:t>
            </a:r>
            <a:r>
              <a:rPr lang="en-US" altLang="zh-CN" dirty="0"/>
              <a:t>,</a:t>
            </a:r>
            <a:r>
              <a:rPr lang="zh-CN" altLang="zh-CN" dirty="0"/>
              <a:t>病历</a:t>
            </a:r>
            <a:r>
              <a:rPr lang="en-US" altLang="zh-CN" dirty="0"/>
              <a:t>,</a:t>
            </a:r>
            <a:r>
              <a:rPr lang="zh-CN" altLang="zh-CN" dirty="0"/>
              <a:t>照片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AS</a:t>
            </a:r>
            <a:endParaRPr lang="zh-CN" altLang="zh-CN" dirty="0"/>
          </a:p>
          <a:p>
            <a:r>
              <a:rPr lang="en-US" altLang="zh-CN" dirty="0"/>
              <a:t>		select </a:t>
            </a:r>
            <a:r>
              <a:rPr lang="en-US" altLang="zh-CN" dirty="0" err="1"/>
              <a:t>name,casehistory,picture</a:t>
            </a:r>
            <a:r>
              <a:rPr lang="en-US" altLang="zh-CN" dirty="0"/>
              <a:t> from </a:t>
            </a:r>
            <a:r>
              <a:rPr lang="en-US" altLang="zh-CN" dirty="0" err="1" smtClean="0"/>
              <a:t>user_profile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573480" y="3050540"/>
            <a:ext cx="893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/>
              <a:t>然后单击左上角工具栏的“运行”按钮</a:t>
            </a:r>
            <a:r>
              <a:rPr lang="zh-CN" altLang="zh-CN" sz="1800" dirty="0" smtClean="0"/>
              <a:t>（</a:t>
            </a:r>
            <a:r>
              <a:rPr lang="en-US" altLang="zh-CN" sz="1800" dirty="0" smtClean="0"/>
              <a:t>             </a:t>
            </a:r>
            <a:r>
              <a:rPr lang="zh-CN" altLang="zh-CN" sz="1800" dirty="0"/>
              <a:t>）执行，如图</a:t>
            </a:r>
            <a:r>
              <a:rPr lang="en-US" altLang="zh-CN" sz="1800" dirty="0"/>
              <a:t>22.15</a:t>
            </a:r>
            <a:r>
              <a:rPr lang="zh-CN" altLang="zh-CN" sz="1800" dirty="0"/>
              <a:t>所示</a:t>
            </a:r>
            <a:r>
              <a:rPr lang="zh-CN" altLang="zh-CN" sz="1800" dirty="0" smtClean="0"/>
              <a:t>。</a:t>
            </a:r>
            <a:endParaRPr lang="zh-CN" altLang="zh-CN" sz="1800" dirty="0"/>
          </a:p>
        </p:txBody>
      </p:sp>
      <p:pic>
        <p:nvPicPr>
          <p:cNvPr id="14343" name="图片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889" y="3135789"/>
            <a:ext cx="625805" cy="2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图片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772" y="3498299"/>
            <a:ext cx="6053971" cy="287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334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6372" y="177679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69703" y="151631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5398872" y="187275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02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08" y="94709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4341283" y="3812301"/>
            <a:ext cx="3413308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2800" b="1" dirty="0" err="1"/>
              <a:t>Qt</a:t>
            </a:r>
            <a:r>
              <a:rPr lang="zh-CN" altLang="zh-CN" sz="2800" b="1" dirty="0"/>
              <a:t>应用程序主体框架</a:t>
            </a:r>
          </a:p>
        </p:txBody>
      </p:sp>
    </p:spTree>
    <p:extLst>
      <p:ext uri="{BB962C8B-B14F-4D97-AF65-F5344CB8AC3E}">
        <p14:creationId xmlns:p14="http://schemas.microsoft.com/office/powerpoint/2010/main" val="4390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978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Qt</a:t>
            </a:r>
            <a:r>
              <a:rPr lang="zh-CN" altLang="zh-CN" sz="2400" b="1" dirty="0"/>
              <a:t>应用程序主体框架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6845" y="976018"/>
            <a:ext cx="10156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/>
              <a:t>本例程序源代码包括三个文件：</a:t>
            </a:r>
            <a:r>
              <a:rPr lang="en-US" altLang="zh-CN" sz="1800" dirty="0"/>
              <a:t>main.cpp</a:t>
            </a:r>
            <a:r>
              <a:rPr lang="zh-CN" altLang="zh-CN" sz="1800" dirty="0"/>
              <a:t>、</a:t>
            </a:r>
            <a:r>
              <a:rPr lang="en-US" altLang="zh-CN" sz="1800" dirty="0" err="1"/>
              <a:t>mainwindow.h</a:t>
            </a:r>
            <a:r>
              <a:rPr lang="zh-CN" altLang="zh-CN" sz="1800" dirty="0"/>
              <a:t>和</a:t>
            </a:r>
            <a:r>
              <a:rPr lang="en-US" altLang="zh-CN" sz="1800" dirty="0"/>
              <a:t>mainwindow.cpp</a:t>
            </a:r>
            <a:r>
              <a:rPr lang="zh-CN" altLang="zh-CN" sz="1800" dirty="0"/>
              <a:t>。</a:t>
            </a:r>
          </a:p>
          <a:p>
            <a:r>
              <a:rPr lang="zh-CN" altLang="zh-CN" sz="1800" dirty="0"/>
              <a:t>（</a:t>
            </a:r>
            <a:r>
              <a:rPr lang="en-US" altLang="zh-CN" sz="1800" dirty="0"/>
              <a:t>1</a:t>
            </a:r>
            <a:r>
              <a:rPr lang="zh-CN" altLang="zh-CN" sz="1800" dirty="0"/>
              <a:t>）</a:t>
            </a:r>
            <a:r>
              <a:rPr lang="en-US" altLang="zh-CN" sz="1800" dirty="0"/>
              <a:t>main.cpp</a:t>
            </a:r>
            <a:endParaRPr lang="zh-CN" altLang="zh-CN" sz="1800" dirty="0"/>
          </a:p>
          <a:p>
            <a:r>
              <a:rPr lang="zh-CN" altLang="zh-CN" sz="1800" dirty="0"/>
              <a:t>这是整个程序的主启动文件，代码如下</a:t>
            </a:r>
            <a:r>
              <a:rPr lang="zh-CN" altLang="zh-CN" sz="1800" dirty="0" smtClean="0"/>
              <a:t>：</a:t>
            </a:r>
            <a:endParaRPr lang="zh-CN" altLang="zh-CN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318160" y="1886769"/>
            <a:ext cx="9191501" cy="537070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#include "</a:t>
            </a:r>
            <a:r>
              <a:rPr lang="en-US" altLang="zh-CN" sz="1600" dirty="0" err="1"/>
              <a:t>mainwindow.h</a:t>
            </a:r>
            <a:r>
              <a:rPr lang="en-US" altLang="zh-CN" sz="1600" dirty="0"/>
              <a:t>"</a:t>
            </a:r>
            <a:endParaRPr lang="zh-CN" altLang="zh-CN" sz="1600" dirty="0"/>
          </a:p>
          <a:p>
            <a:r>
              <a:rPr lang="en-US" altLang="zh-CN" sz="1600" dirty="0"/>
              <a:t>#include &lt;</a:t>
            </a:r>
            <a:r>
              <a:rPr lang="en-US" altLang="zh-CN" sz="1600" dirty="0" err="1"/>
              <a:t>QApplication</a:t>
            </a:r>
            <a:r>
              <a:rPr lang="en-US" altLang="zh-CN" sz="1600" dirty="0"/>
              <a:t>&gt;</a:t>
            </a:r>
            <a:endParaRPr lang="zh-CN" altLang="zh-CN" sz="1600" dirty="0"/>
          </a:p>
          <a:p>
            <a:r>
              <a:rPr lang="en-US" altLang="zh-CN" sz="1600" dirty="0"/>
              <a:t>#include &lt;</a:t>
            </a:r>
            <a:r>
              <a:rPr lang="en-US" altLang="zh-CN" sz="1600" dirty="0" err="1"/>
              <a:t>QProcess</a:t>
            </a:r>
            <a:r>
              <a:rPr lang="en-US" altLang="zh-CN" sz="1600" dirty="0"/>
              <a:t>&gt;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使用</a:t>
            </a:r>
            <a:r>
              <a:rPr lang="en-US" altLang="zh-CN" sz="1600" dirty="0" err="1"/>
              <a:t>Qt</a:t>
            </a:r>
            <a:r>
              <a:rPr lang="zh-CN" altLang="zh-CN" sz="1600" dirty="0"/>
              <a:t>的进程模块</a:t>
            </a:r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 err="1"/>
              <a:t>int</a:t>
            </a:r>
            <a:r>
              <a:rPr lang="en-US" altLang="zh-CN" sz="1600" dirty="0"/>
              <a:t> main(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argc</a:t>
            </a:r>
            <a:r>
              <a:rPr lang="en-US" altLang="zh-CN" sz="1600" dirty="0"/>
              <a:t>, char *</a:t>
            </a:r>
            <a:r>
              <a:rPr lang="en-US" altLang="zh-CN" sz="1600" dirty="0" err="1"/>
              <a:t>argv</a:t>
            </a:r>
            <a:r>
              <a:rPr lang="en-US" altLang="zh-CN" sz="1600" dirty="0"/>
              <a:t>[])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QApplication</a:t>
            </a:r>
            <a:r>
              <a:rPr lang="en-US" altLang="zh-CN" sz="1600" dirty="0"/>
              <a:t> a(</a:t>
            </a:r>
            <a:r>
              <a:rPr lang="en-US" altLang="zh-CN" sz="1600" dirty="0" err="1"/>
              <a:t>argc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argv</a:t>
            </a:r>
            <a:r>
              <a:rPr lang="en-US" altLang="zh-CN" sz="1600" dirty="0"/>
              <a:t>);</a:t>
            </a:r>
            <a:endParaRPr lang="zh-CN" altLang="zh-CN" sz="1600" dirty="0"/>
          </a:p>
          <a:p>
            <a:r>
              <a:rPr lang="en-US" altLang="zh-CN" sz="1600" dirty="0"/>
              <a:t>    if(!</a:t>
            </a:r>
            <a:r>
              <a:rPr lang="en-US" altLang="zh-CN" sz="1600" dirty="0" err="1"/>
              <a:t>createMySqlConn</a:t>
            </a:r>
            <a:r>
              <a:rPr lang="en-US" altLang="zh-CN" sz="1600" dirty="0"/>
              <a:t>())</a:t>
            </a:r>
            <a:endParaRPr lang="zh-CN" altLang="zh-CN" sz="1600" dirty="0"/>
          </a:p>
          <a:p>
            <a:r>
              <a:rPr lang="en-US" altLang="zh-CN" sz="1600" dirty="0"/>
              <a:t>    {</a:t>
            </a:r>
            <a:endParaRPr lang="zh-CN" altLang="zh-CN" sz="1600" dirty="0"/>
          </a:p>
          <a:p>
            <a:r>
              <a:rPr lang="en-US" altLang="zh-CN" sz="1600" dirty="0"/>
              <a:t>        //</a:t>
            </a:r>
            <a:r>
              <a:rPr lang="zh-CN" altLang="zh-CN" sz="1600" dirty="0"/>
              <a:t>若初次尝试连接不成功</a:t>
            </a:r>
            <a:r>
              <a:rPr lang="en-US" altLang="zh-CN" sz="1600" dirty="0"/>
              <a:t>,</a:t>
            </a:r>
            <a:r>
              <a:rPr lang="zh-CN" altLang="zh-CN" sz="1600" dirty="0"/>
              <a:t>就转而用代码方式启动</a:t>
            </a:r>
            <a:r>
              <a:rPr lang="en-US" altLang="zh-CN" sz="1600" dirty="0"/>
              <a:t>MySQL</a:t>
            </a:r>
            <a:r>
              <a:rPr lang="zh-CN" altLang="zh-CN" sz="1600" dirty="0"/>
              <a:t>服务进程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QProcess</a:t>
            </a:r>
            <a:r>
              <a:rPr lang="en-US" altLang="zh-CN" sz="1600" dirty="0"/>
              <a:t> process;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process.start</a:t>
            </a:r>
            <a:r>
              <a:rPr lang="en-US" altLang="zh-CN" sz="1600" dirty="0"/>
              <a:t>("C:/Program Files/MySQL/MySQL Server 5.6/bin/</a:t>
            </a:r>
            <a:r>
              <a:rPr lang="en-US" altLang="zh-CN" sz="1600" dirty="0" err="1"/>
              <a:t>mysqld</a:t>
            </a:r>
            <a:r>
              <a:rPr lang="en-US" altLang="zh-CN" sz="1600" dirty="0"/>
              <a:t>. exe");</a:t>
            </a:r>
            <a:endParaRPr lang="zh-CN" altLang="zh-CN" sz="1600" dirty="0"/>
          </a:p>
          <a:p>
            <a:r>
              <a:rPr lang="en-US" altLang="zh-CN" sz="1600" dirty="0"/>
              <a:t>        //</a:t>
            </a:r>
            <a:r>
              <a:rPr lang="zh-CN" altLang="zh-CN" sz="1600" dirty="0"/>
              <a:t>第二次尝试连接</a:t>
            </a:r>
          </a:p>
          <a:p>
            <a:r>
              <a:rPr lang="en-US" altLang="zh-CN" sz="1600" dirty="0"/>
              <a:t>        if(!</a:t>
            </a:r>
            <a:r>
              <a:rPr lang="en-US" altLang="zh-CN" sz="1600" dirty="0" err="1"/>
              <a:t>createMySqlConn</a:t>
            </a:r>
            <a:r>
              <a:rPr lang="en-US" altLang="zh-CN" sz="1600" dirty="0"/>
              <a:t>()) return 1;</a:t>
            </a:r>
            <a:endParaRPr lang="zh-CN" altLang="zh-CN" sz="1600" dirty="0"/>
          </a:p>
          <a:p>
            <a:r>
              <a:rPr lang="en-US" altLang="zh-CN" sz="1600" dirty="0"/>
              <a:t>    }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MainWindow</a:t>
            </a:r>
            <a:r>
              <a:rPr lang="en-US" altLang="zh-CN" sz="1600" dirty="0"/>
              <a:t> w;	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创建主窗体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w.show</a:t>
            </a:r>
            <a:r>
              <a:rPr lang="en-US" altLang="zh-CN" sz="1600" dirty="0"/>
              <a:t>();	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显示主窗体</a:t>
            </a:r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/>
              <a:t>    return </a:t>
            </a:r>
            <a:r>
              <a:rPr lang="en-US" altLang="zh-CN" sz="1600" dirty="0" err="1"/>
              <a:t>a.exec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8046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571014" y="168083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84345" y="142035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5713514" y="177679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01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50" y="85113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4907274" y="3716341"/>
            <a:ext cx="2752310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 dirty="0"/>
              <a:t>诊疗点科室管理</a:t>
            </a:r>
          </a:p>
        </p:txBody>
      </p:sp>
    </p:spTree>
    <p:extLst>
      <p:ext uri="{BB962C8B-B14F-4D97-AF65-F5344CB8AC3E}">
        <p14:creationId xmlns:p14="http://schemas.microsoft.com/office/powerpoint/2010/main" val="320304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978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Qt</a:t>
            </a:r>
            <a:r>
              <a:rPr lang="zh-CN" altLang="zh-CN" sz="2400" b="1" dirty="0"/>
              <a:t>应用程序主体框架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6275" y="1056904"/>
            <a:ext cx="10058400" cy="295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>
              <a:lnSpc>
                <a:spcPct val="150000"/>
              </a:lnSpc>
            </a:pPr>
            <a:r>
              <a:rPr lang="zh-CN" altLang="zh-CN" sz="1800" dirty="0"/>
              <a:t>（</a:t>
            </a:r>
            <a:r>
              <a:rPr lang="en-US" altLang="zh-CN" sz="1800" dirty="0"/>
              <a:t>2</a:t>
            </a:r>
            <a:r>
              <a:rPr lang="zh-CN" altLang="zh-CN" sz="1800" dirty="0"/>
              <a:t>）</a:t>
            </a:r>
            <a:r>
              <a:rPr lang="en-US" altLang="zh-CN" sz="1800" dirty="0" err="1"/>
              <a:t>mainwindow.h</a:t>
            </a:r>
            <a:endParaRPr lang="zh-CN" altLang="zh-CN" sz="1800" dirty="0"/>
          </a:p>
          <a:p>
            <a:pPr indent="450850">
              <a:lnSpc>
                <a:spcPct val="150000"/>
              </a:lnSpc>
            </a:pPr>
            <a:r>
              <a:rPr lang="zh-CN" altLang="zh-CN" sz="1800" dirty="0"/>
              <a:t>程序头文件，包含程序中用到的各个</a:t>
            </a:r>
            <a:r>
              <a:rPr lang="zh-CN" altLang="zh-CN" sz="1800" dirty="0">
                <a:hlinkClick r:id="rId2" action="ppaction://hlinkfile"/>
              </a:rPr>
              <a:t>全局变量的定义、方法声明，</a:t>
            </a:r>
            <a:r>
              <a:rPr lang="zh-CN" altLang="zh-CN" sz="1800" dirty="0" smtClean="0">
                <a:hlinkClick r:id="rId2" action="ppaction://hlinkfile"/>
              </a:rPr>
              <a:t>代码</a:t>
            </a:r>
            <a:r>
              <a:rPr lang="zh-CN" altLang="en-US" sz="1800" dirty="0">
                <a:hlinkClick r:id="rId2" action="ppaction://hlinkfile"/>
              </a:rPr>
              <a:t>。</a:t>
            </a:r>
            <a:endParaRPr lang="zh-CN" altLang="zh-CN" sz="1800" dirty="0"/>
          </a:p>
          <a:p>
            <a:pPr indent="450850">
              <a:lnSpc>
                <a:spcPct val="150000"/>
              </a:lnSpc>
            </a:pPr>
            <a:r>
              <a:rPr lang="zh-CN" altLang="zh-CN" sz="1800" dirty="0"/>
              <a:t>在上面连接数据库的</a:t>
            </a:r>
            <a:r>
              <a:rPr lang="en-US" altLang="zh-CN" sz="1800" dirty="0" err="1"/>
              <a:t>createMySqlConn</a:t>
            </a:r>
            <a:r>
              <a:rPr lang="en-US" altLang="zh-CN" sz="1800" dirty="0"/>
              <a:t>()</a:t>
            </a:r>
            <a:r>
              <a:rPr lang="zh-CN" altLang="zh-CN" sz="1800" dirty="0"/>
              <a:t>方法中，有一段将患者照片插入数据库的代码，这是为了往</a:t>
            </a:r>
            <a:r>
              <a:rPr lang="en-US" altLang="zh-CN" sz="1800" dirty="0"/>
              <a:t>MySQL</a:t>
            </a:r>
            <a:r>
              <a:rPr lang="zh-CN" altLang="zh-CN" sz="1800" dirty="0"/>
              <a:t>中预先存入一些患者照片以便在运行程序时显示，读者可以先运行这段代码将照片存入数据库，在后面正式运行系统时再将插入照片的代码段注释掉就可以了。</a:t>
            </a:r>
          </a:p>
          <a:p>
            <a:pPr indent="450850">
              <a:lnSpc>
                <a:spcPct val="150000"/>
              </a:lnSpc>
            </a:pPr>
            <a:r>
              <a:rPr lang="zh-CN" altLang="zh-CN" sz="1800" dirty="0"/>
              <a:t>（</a:t>
            </a:r>
            <a:r>
              <a:rPr lang="en-US" altLang="zh-CN" sz="1800" dirty="0"/>
              <a:t>3</a:t>
            </a:r>
            <a:r>
              <a:rPr lang="zh-CN" altLang="zh-CN" sz="1800" dirty="0"/>
              <a:t>）</a:t>
            </a:r>
            <a:r>
              <a:rPr lang="en-US" altLang="zh-CN" sz="1800" dirty="0"/>
              <a:t>mainwindow.cpp</a:t>
            </a:r>
            <a:endParaRPr lang="zh-CN" altLang="zh-CN" sz="1800" dirty="0"/>
          </a:p>
          <a:p>
            <a:pPr indent="450850">
              <a:lnSpc>
                <a:spcPct val="150000"/>
              </a:lnSpc>
            </a:pPr>
            <a:r>
              <a:rPr lang="zh-CN" altLang="zh-CN" sz="1800" dirty="0"/>
              <a:t>本程序的主体源文件中包含各方法功能的</a:t>
            </a:r>
            <a:r>
              <a:rPr lang="zh-CN" altLang="zh-CN" sz="1800" dirty="0">
                <a:hlinkClick r:id="rId3" action="ppaction://hlinkfile"/>
              </a:rPr>
              <a:t>具体实现代码，</a:t>
            </a:r>
            <a:r>
              <a:rPr lang="zh-CN" altLang="zh-CN" sz="1800" dirty="0" smtClean="0">
                <a:hlinkClick r:id="rId3" action="ppaction://hlinkfile"/>
              </a:rPr>
              <a:t>框架</a:t>
            </a:r>
            <a:r>
              <a:rPr lang="zh-CN" altLang="en-US" sz="1800" dirty="0" smtClean="0">
                <a:hlinkClick r:id="rId3" action="ppaction://hlinkfile"/>
              </a:rPr>
              <a:t>。</a:t>
            </a: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597291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6372" y="177679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69703" y="151631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5398872" y="187275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03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08" y="94709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4341283" y="3812301"/>
            <a:ext cx="3413308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 dirty="0"/>
              <a:t>界面初始化功能实现</a:t>
            </a:r>
          </a:p>
        </p:txBody>
      </p:sp>
    </p:spTree>
    <p:extLst>
      <p:ext uri="{BB962C8B-B14F-4D97-AF65-F5344CB8AC3E}">
        <p14:creationId xmlns:p14="http://schemas.microsoft.com/office/powerpoint/2010/main" val="37200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界面初始化功能实现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915782" y="934372"/>
            <a:ext cx="9962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在窗体的构造方法</a:t>
            </a:r>
            <a:r>
              <a:rPr lang="en-US" altLang="zh-CN" sz="1800" dirty="0" err="1"/>
              <a:t>MainWindow</a:t>
            </a:r>
            <a:r>
              <a:rPr lang="en-US" altLang="zh-CN" sz="1800" dirty="0"/>
              <a:t>::</a:t>
            </a:r>
            <a:r>
              <a:rPr lang="en-US" altLang="zh-CN" sz="1800" dirty="0" err="1"/>
              <a:t>MainWindow</a:t>
            </a:r>
            <a:r>
              <a:rPr lang="en-US" altLang="zh-CN" sz="1800" dirty="0"/>
              <a:t>(</a:t>
            </a:r>
            <a:r>
              <a:rPr lang="en-US" altLang="zh-CN" sz="1800" dirty="0" err="1"/>
              <a:t>QWidget</a:t>
            </a:r>
            <a:r>
              <a:rPr lang="en-US" altLang="zh-CN" sz="1800" dirty="0"/>
              <a:t> *parent)</a:t>
            </a:r>
            <a:r>
              <a:rPr lang="zh-CN" altLang="zh-CN" sz="1800" dirty="0"/>
              <a:t>中是系统的如下初始化代码：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6845" y="1448790"/>
            <a:ext cx="9622199" cy="5160853"/>
          </a:xfrm>
          <a:prstGeom prst="roundRect">
            <a:avLst>
              <a:gd name="adj" fmla="val 4159"/>
            </a:avLst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MainWindow</a:t>
            </a:r>
            <a:r>
              <a:rPr lang="en-US" altLang="zh-CN" dirty="0"/>
              <a:t>::</a:t>
            </a:r>
            <a:r>
              <a:rPr lang="en-US" altLang="zh-CN" dirty="0" err="1"/>
              <a:t>MainWindow</a:t>
            </a:r>
            <a:r>
              <a:rPr lang="en-US" altLang="zh-CN" dirty="0"/>
              <a:t>(</a:t>
            </a:r>
            <a:r>
              <a:rPr lang="en-US" altLang="zh-CN" dirty="0" err="1"/>
              <a:t>QWidget</a:t>
            </a:r>
            <a:r>
              <a:rPr lang="en-US" altLang="zh-CN" dirty="0"/>
              <a:t> *parent) :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QMainWindow</a:t>
            </a:r>
            <a:r>
              <a:rPr lang="en-US" altLang="zh-CN" dirty="0"/>
              <a:t>(parent),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(new </a:t>
            </a:r>
            <a:r>
              <a:rPr lang="en-US" altLang="zh-CN" dirty="0" err="1"/>
              <a:t>Ui</a:t>
            </a:r>
            <a:r>
              <a:rPr lang="en-US" altLang="zh-CN" dirty="0"/>
              <a:t>::</a:t>
            </a:r>
            <a:r>
              <a:rPr lang="en-US" altLang="zh-CN" dirty="0" err="1"/>
              <a:t>MainWindow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setupUi</a:t>
            </a:r>
            <a:r>
              <a:rPr lang="en-US" altLang="zh-CN" dirty="0"/>
              <a:t>(this);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initMainWindow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    //</a:t>
            </a:r>
            <a:r>
              <a:rPr lang="zh-CN" altLang="zh-CN" dirty="0"/>
              <a:t>基本信息视图</a:t>
            </a:r>
          </a:p>
          <a:p>
            <a:r>
              <a:rPr lang="en-US" altLang="zh-CN" dirty="0"/>
              <a:t>    model = new </a:t>
            </a:r>
            <a:r>
              <a:rPr lang="en-US" altLang="zh-CN" dirty="0" err="1"/>
              <a:t>QSqlTableModel</a:t>
            </a:r>
            <a:r>
              <a:rPr lang="en-US" altLang="zh-CN" dirty="0"/>
              <a:t>(this);			//(a)</a:t>
            </a:r>
            <a:endParaRPr lang="zh-CN" altLang="zh-CN" dirty="0"/>
          </a:p>
          <a:p>
            <a:r>
              <a:rPr lang="en-US" altLang="zh-CN" dirty="0"/>
              <a:t>    model-&gt;</a:t>
            </a:r>
            <a:r>
              <a:rPr lang="en-US" altLang="zh-CN" dirty="0" err="1"/>
              <a:t>setTable</a:t>
            </a:r>
            <a:r>
              <a:rPr lang="en-US" altLang="zh-CN" dirty="0"/>
              <a:t>("</a:t>
            </a:r>
            <a:r>
              <a:rPr lang="en-US" altLang="zh-CN" dirty="0" err="1"/>
              <a:t>basic_inf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    model-&gt;select();</a:t>
            </a:r>
            <a:endParaRPr lang="zh-CN" altLang="zh-CN" dirty="0"/>
          </a:p>
          <a:p>
            <a:r>
              <a:rPr lang="en-US" altLang="zh-CN" dirty="0"/>
              <a:t>    //</a:t>
            </a:r>
            <a:r>
              <a:rPr lang="zh-CN" altLang="zh-CN" dirty="0"/>
              <a:t>附加详细信息视图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model_d</a:t>
            </a:r>
            <a:r>
              <a:rPr lang="en-US" altLang="zh-CN" dirty="0"/>
              <a:t> = new </a:t>
            </a:r>
            <a:r>
              <a:rPr lang="en-US" altLang="zh-CN" dirty="0" err="1"/>
              <a:t>QSqlTableModel</a:t>
            </a:r>
            <a:r>
              <a:rPr lang="en-US" altLang="zh-CN" dirty="0"/>
              <a:t>(this);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model_d</a:t>
            </a:r>
            <a:r>
              <a:rPr lang="en-US" altLang="zh-CN" dirty="0"/>
              <a:t>-&gt;</a:t>
            </a:r>
            <a:r>
              <a:rPr lang="en-US" altLang="zh-CN" dirty="0" err="1"/>
              <a:t>setTable</a:t>
            </a:r>
            <a:r>
              <a:rPr lang="en-US" altLang="zh-CN" dirty="0"/>
              <a:t>("</a:t>
            </a:r>
            <a:r>
              <a:rPr lang="en-US" altLang="zh-CN" dirty="0" err="1"/>
              <a:t>details_inf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model_d</a:t>
            </a:r>
            <a:r>
              <a:rPr lang="en-US" altLang="zh-CN" dirty="0"/>
              <a:t>-&gt;select();</a:t>
            </a:r>
            <a:endParaRPr lang="zh-CN" altLang="zh-CN" dirty="0"/>
          </a:p>
          <a:p>
            <a:r>
              <a:rPr lang="en-US" altLang="zh-CN" dirty="0"/>
              <a:t>    //</a:t>
            </a:r>
            <a:r>
              <a:rPr lang="zh-CN" altLang="zh-CN" dirty="0"/>
              <a:t>数据网格信息加载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basicTableView</a:t>
            </a:r>
            <a:r>
              <a:rPr lang="en-US" altLang="zh-CN" dirty="0"/>
              <a:t>-&gt;</a:t>
            </a:r>
            <a:r>
              <a:rPr lang="en-US" altLang="zh-CN" dirty="0" err="1"/>
              <a:t>setModel</a:t>
            </a:r>
            <a:r>
              <a:rPr lang="en-US" altLang="zh-CN" dirty="0"/>
              <a:t>(model);</a:t>
            </a:r>
            <a:endParaRPr lang="zh-CN" altLang="zh-CN" dirty="0"/>
          </a:p>
          <a:p>
            <a:r>
              <a:rPr lang="en-US" altLang="zh-CN" dirty="0"/>
              <a:t>    //</a:t>
            </a:r>
            <a:r>
              <a:rPr lang="zh-CN" altLang="zh-CN" dirty="0"/>
              <a:t>初始化表单患者信息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onTableSelectChange</a:t>
            </a:r>
            <a:r>
              <a:rPr lang="en-US" altLang="zh-CN" dirty="0"/>
              <a:t>(0);				</a:t>
            </a:r>
            <a:r>
              <a:rPr lang="en-US" altLang="zh-CN" dirty="0" smtClean="0"/>
              <a:t>//(</a:t>
            </a:r>
            <a:r>
              <a:rPr lang="en-US" altLang="zh-CN" dirty="0"/>
              <a:t>b)</a:t>
            </a:r>
            <a:endParaRPr lang="zh-CN" altLang="zh-CN" dirty="0"/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68142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界面初始化功能实现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0021" y="1009403"/>
            <a:ext cx="10355283" cy="240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>
              <a:lnSpc>
                <a:spcPct val="150000"/>
              </a:lnSpc>
            </a:pPr>
            <a:r>
              <a:rPr lang="zh-CN" altLang="zh-CN" b="1" dirty="0"/>
              <a:t>其中，</a:t>
            </a:r>
            <a:endParaRPr lang="zh-CN" altLang="zh-CN" dirty="0"/>
          </a:p>
          <a:p>
            <a:pPr indent="450850">
              <a:lnSpc>
                <a:spcPct val="150000"/>
              </a:lnSpc>
            </a:pPr>
            <a:r>
              <a:rPr lang="en-US" altLang="zh-CN" b="1" dirty="0"/>
              <a:t>(a) model = new </a:t>
            </a:r>
            <a:r>
              <a:rPr lang="en-US" altLang="zh-CN" b="1" dirty="0" err="1"/>
              <a:t>QSqlTableModel</a:t>
            </a:r>
            <a:r>
              <a:rPr lang="en-US" altLang="zh-CN" b="1" dirty="0"/>
              <a:t>(this);</a:t>
            </a:r>
            <a:r>
              <a:rPr lang="zh-CN" altLang="zh-CN" dirty="0"/>
              <a:t>：主程序中使用模型机制来访问数据库视图信息，用头文件中定义好的模型对象指针（</a:t>
            </a:r>
            <a:r>
              <a:rPr lang="en-US" altLang="zh-CN" dirty="0" err="1"/>
              <a:t>QSqlTableModel</a:t>
            </a:r>
            <a:r>
              <a:rPr lang="en-US" altLang="zh-CN" dirty="0"/>
              <a:t> *</a:t>
            </a:r>
            <a:r>
              <a:rPr lang="zh-CN" altLang="zh-CN" dirty="0"/>
              <a:t>）</a:t>
            </a:r>
            <a:r>
              <a:rPr lang="en-US" altLang="zh-CN" dirty="0"/>
              <a:t>model</a:t>
            </a:r>
            <a:r>
              <a:rPr lang="zh-CN" altLang="zh-CN" dirty="0"/>
              <a:t>执行操作，通过其“</a:t>
            </a:r>
            <a:r>
              <a:rPr lang="en-US" altLang="zh-CN" dirty="0"/>
              <a:t>-&gt;</a:t>
            </a:r>
            <a:r>
              <a:rPr lang="en-US" altLang="zh-CN" dirty="0" err="1"/>
              <a:t>setTable</a:t>
            </a:r>
            <a:r>
              <a:rPr lang="en-US" altLang="zh-CN" dirty="0"/>
              <a:t>("</a:t>
            </a:r>
            <a:r>
              <a:rPr lang="zh-CN" altLang="zh-CN" dirty="0"/>
              <a:t>视图名称</a:t>
            </a:r>
            <a:r>
              <a:rPr lang="en-US" altLang="zh-CN" dirty="0"/>
              <a:t>")</a:t>
            </a:r>
            <a:r>
              <a:rPr lang="zh-CN" altLang="zh-CN" dirty="0"/>
              <a:t>”指明要访问的视图名，“</a:t>
            </a:r>
            <a:r>
              <a:rPr lang="en-US" altLang="zh-CN" dirty="0"/>
              <a:t>-&gt;select()</a:t>
            </a:r>
            <a:r>
              <a:rPr lang="zh-CN" altLang="zh-CN" dirty="0"/>
              <a:t>”加载视图数据，加载完成后就可以在后面整个程序中随时访问到模型中的数据信息。</a:t>
            </a:r>
          </a:p>
          <a:p>
            <a:pPr indent="450850">
              <a:lnSpc>
                <a:spcPct val="150000"/>
              </a:lnSpc>
            </a:pPr>
            <a:r>
              <a:rPr lang="en-US" altLang="zh-CN" b="1" dirty="0"/>
              <a:t>(b) </a:t>
            </a:r>
            <a:r>
              <a:rPr lang="en-US" altLang="zh-CN" b="1" dirty="0" err="1"/>
              <a:t>onTableSelectChange</a:t>
            </a:r>
            <a:r>
              <a:rPr lang="en-US" altLang="zh-CN" b="1" dirty="0"/>
              <a:t>(0);</a:t>
            </a:r>
            <a:r>
              <a:rPr lang="zh-CN" altLang="zh-CN" dirty="0"/>
              <a:t>：该方法在数据网格选择的行变更时触发执行，它有一个参数，用于指定要显示的行，初始默认置为</a:t>
            </a:r>
            <a:r>
              <a:rPr lang="en-US" altLang="zh-CN" dirty="0"/>
              <a:t>0</a:t>
            </a:r>
            <a:r>
              <a:rPr lang="zh-CN" altLang="zh-CN" dirty="0"/>
              <a:t>表示显示第一行；若为</a:t>
            </a:r>
            <a:r>
              <a:rPr lang="en-US" altLang="zh-CN" dirty="0"/>
              <a:t>1</a:t>
            </a:r>
            <a:r>
              <a:rPr lang="zh-CN" altLang="zh-CN" dirty="0"/>
              <a:t>则表示动态获取显示当前选中的行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8177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界面初始化功能实现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820778" y="957945"/>
            <a:ext cx="10223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/>
            <a:r>
              <a:rPr lang="zh-CN" altLang="zh-CN" sz="1800" dirty="0"/>
              <a:t>上段程序中的</a:t>
            </a:r>
            <a:r>
              <a:rPr lang="en-US" altLang="zh-CN" sz="1800" dirty="0" err="1"/>
              <a:t>MainWindow</a:t>
            </a:r>
            <a:r>
              <a:rPr lang="en-US" altLang="zh-CN" sz="1800" dirty="0"/>
              <a:t>::</a:t>
            </a:r>
            <a:r>
              <a:rPr lang="en-US" altLang="zh-CN" sz="1800" dirty="0" err="1"/>
              <a:t>initMainWindow</a:t>
            </a:r>
            <a:r>
              <a:rPr lang="en-US" altLang="zh-CN" sz="1800" dirty="0"/>
              <a:t>()</a:t>
            </a:r>
            <a:r>
              <a:rPr lang="zh-CN" altLang="zh-CN" sz="1800" dirty="0"/>
              <a:t>方法用于具体执行初始化窗体中要显示的</a:t>
            </a:r>
            <a:r>
              <a:rPr lang="en-US" altLang="zh-CN" sz="1800" dirty="0"/>
              <a:t>CT</a:t>
            </a:r>
            <a:r>
              <a:rPr lang="zh-CN" altLang="zh-CN" sz="1800" dirty="0"/>
              <a:t>相片及系统当前日期时间的功能，代码如下：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1288" y="1604276"/>
            <a:ext cx="9239003" cy="5262979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void </a:t>
            </a:r>
            <a:r>
              <a:rPr lang="en-US" altLang="zh-CN" sz="1400" dirty="0" err="1"/>
              <a:t>MainWindow</a:t>
            </a:r>
            <a:r>
              <a:rPr lang="en-US" altLang="zh-CN" sz="1400" dirty="0"/>
              <a:t>::</a:t>
            </a:r>
            <a:r>
              <a:rPr lang="en-US" altLang="zh-CN" sz="1400" dirty="0" err="1"/>
              <a:t>initMainWindow</a:t>
            </a:r>
            <a:r>
              <a:rPr lang="en-US" altLang="zh-CN" sz="1400" dirty="0"/>
              <a:t>()</a:t>
            </a:r>
            <a:endParaRPr lang="zh-CN" altLang="zh-CN" sz="1400" dirty="0"/>
          </a:p>
          <a:p>
            <a:r>
              <a:rPr lang="en-US" altLang="zh-CN" sz="1400" dirty="0"/>
              <a:t>{</a:t>
            </a:r>
            <a:endParaRPr lang="zh-CN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QString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ctImgPath</a:t>
            </a:r>
            <a:r>
              <a:rPr lang="en-US" altLang="zh-CN" sz="1400" dirty="0"/>
              <a:t> = "D:\\Qt\\test\\Tumor.jpg";</a:t>
            </a:r>
            <a:endParaRPr lang="zh-CN" altLang="zh-CN" sz="1400" dirty="0"/>
          </a:p>
          <a:p>
            <a:r>
              <a:rPr lang="en-US" altLang="zh-CN" sz="1400" dirty="0"/>
              <a:t>					</a:t>
            </a:r>
            <a:r>
              <a:rPr lang="en-US" altLang="zh-CN" sz="1400" dirty="0" smtClean="0"/>
              <a:t>//</a:t>
            </a:r>
            <a:r>
              <a:rPr lang="zh-CN" altLang="zh-CN" sz="1400" dirty="0"/>
              <a:t>路径中不能含中文字符</a:t>
            </a:r>
            <a:r>
              <a:rPr lang="en-US" altLang="zh-CN" sz="1400" dirty="0"/>
              <a:t>,</a:t>
            </a:r>
            <a:r>
              <a:rPr lang="zh-CN" altLang="zh-CN" sz="1400" dirty="0"/>
              <a:t>且图像大小</a:t>
            </a:r>
            <a:r>
              <a:rPr lang="en-US" altLang="zh-CN" sz="1400" dirty="0"/>
              <a:t>1000*500</a:t>
            </a:r>
            <a:endParaRPr lang="zh-CN" altLang="zh-CN" sz="1400" dirty="0"/>
          </a:p>
          <a:p>
            <a:r>
              <a:rPr lang="en-US" altLang="zh-CN" sz="1400" dirty="0"/>
              <a:t>    //</a:t>
            </a:r>
            <a:r>
              <a:rPr lang="en-US" altLang="zh-CN" sz="1400" dirty="0" err="1"/>
              <a:t>QString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ctImgPath</a:t>
            </a:r>
            <a:r>
              <a:rPr lang="en-US" altLang="zh-CN" sz="1400" dirty="0"/>
              <a:t> = "D:\\Qt\\test\\CT.jpg";</a:t>
            </a:r>
            <a:endParaRPr lang="zh-CN" altLang="zh-CN" sz="1400" dirty="0"/>
          </a:p>
          <a:p>
            <a:r>
              <a:rPr lang="en-US" altLang="zh-CN" sz="1400" dirty="0"/>
              <a:t>    Mat </a:t>
            </a:r>
            <a:r>
              <a:rPr lang="en-US" altLang="zh-CN" sz="1400" dirty="0" err="1"/>
              <a:t>ctImg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imread</a:t>
            </a:r>
            <a:r>
              <a:rPr lang="en-US" altLang="zh-CN" sz="1400" dirty="0"/>
              <a:t>(ctImgPath.toLatin1().data());  	//</a:t>
            </a:r>
            <a:r>
              <a:rPr lang="zh-CN" altLang="zh-CN" sz="1400" dirty="0"/>
              <a:t>读取</a:t>
            </a:r>
            <a:r>
              <a:rPr lang="en-US" altLang="zh-CN" sz="1400" dirty="0"/>
              <a:t>CT</a:t>
            </a:r>
            <a:r>
              <a:rPr lang="zh-CN" altLang="zh-CN" sz="1400" dirty="0"/>
              <a:t>相片数据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cvtColor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ctImg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ctImg</a:t>
            </a:r>
            <a:r>
              <a:rPr lang="en-US" altLang="zh-CN" sz="1400" dirty="0"/>
              <a:t>, COLOR_BGR2RGB);               	//(a)</a:t>
            </a:r>
            <a:endParaRPr lang="zh-CN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myCtImg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ctImg</a:t>
            </a:r>
            <a:r>
              <a:rPr lang="en-US" altLang="zh-CN" sz="1400" dirty="0"/>
              <a:t>;				</a:t>
            </a:r>
            <a:r>
              <a:rPr lang="en-US" altLang="zh-CN" sz="1400" dirty="0" smtClean="0"/>
              <a:t>//(</a:t>
            </a:r>
            <a:r>
              <a:rPr lang="en-US" altLang="zh-CN" sz="1400" dirty="0"/>
              <a:t>b)</a:t>
            </a:r>
            <a:endParaRPr lang="zh-CN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myCtQImage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QImage</a:t>
            </a:r>
            <a:r>
              <a:rPr lang="en-US" altLang="zh-CN" sz="1400" dirty="0"/>
              <a:t>((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unsigned char*)(</a:t>
            </a:r>
            <a:r>
              <a:rPr lang="en-US" altLang="zh-CN" sz="1400" dirty="0" err="1"/>
              <a:t>ctImg.data</a:t>
            </a:r>
            <a:r>
              <a:rPr lang="en-US" altLang="zh-CN" sz="1400" dirty="0"/>
              <a:t>), </a:t>
            </a:r>
            <a:r>
              <a:rPr lang="en-US" altLang="zh-CN" sz="1400" dirty="0" err="1"/>
              <a:t>ctImg.cols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ctImg</a:t>
            </a:r>
            <a:r>
              <a:rPr lang="en-US" altLang="zh-CN" sz="1400" dirty="0"/>
              <a:t>. rows, </a:t>
            </a:r>
            <a:r>
              <a:rPr lang="en-US" altLang="zh-CN" sz="1400" dirty="0" err="1"/>
              <a:t>QImage</a:t>
            </a:r>
            <a:r>
              <a:rPr lang="en-US" altLang="zh-CN" sz="1400" dirty="0"/>
              <a:t>::Format_RGB888);</a:t>
            </a:r>
            <a:endParaRPr lang="zh-CN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ctImgShow</a:t>
            </a:r>
            <a:r>
              <a:rPr lang="en-US" altLang="zh-CN" sz="1400" dirty="0"/>
              <a:t>();				</a:t>
            </a:r>
            <a:r>
              <a:rPr lang="en-US" altLang="zh-CN" sz="1400" dirty="0" smtClean="0"/>
              <a:t>//(</a:t>
            </a:r>
            <a:r>
              <a:rPr lang="en-US" altLang="zh-CN" sz="1400" dirty="0"/>
              <a:t>c)</a:t>
            </a:r>
            <a:endParaRPr lang="zh-CN" altLang="zh-CN" sz="1400" dirty="0"/>
          </a:p>
          <a:p>
            <a:r>
              <a:rPr lang="en-US" altLang="zh-CN" sz="1400" dirty="0"/>
              <a:t>    //</a:t>
            </a:r>
            <a:r>
              <a:rPr lang="zh-CN" altLang="zh-CN" sz="1400" dirty="0"/>
              <a:t>时间日期更新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QDate</a:t>
            </a:r>
            <a:r>
              <a:rPr lang="en-US" altLang="zh-CN" sz="1400" dirty="0"/>
              <a:t> date = </a:t>
            </a:r>
            <a:r>
              <a:rPr lang="en-US" altLang="zh-CN" sz="1400" dirty="0" err="1"/>
              <a:t>QDate</a:t>
            </a:r>
            <a:r>
              <a:rPr lang="en-US" altLang="zh-CN" sz="1400" dirty="0"/>
              <a:t>::</a:t>
            </a:r>
            <a:r>
              <a:rPr lang="en-US" altLang="zh-CN" sz="1400" dirty="0" err="1"/>
              <a:t>currentDate</a:t>
            </a:r>
            <a:r>
              <a:rPr lang="en-US" altLang="zh-CN" sz="1400" dirty="0"/>
              <a:t>();		</a:t>
            </a:r>
            <a:r>
              <a:rPr lang="en-US" altLang="zh-CN" sz="1400" dirty="0" smtClean="0"/>
              <a:t>//</a:t>
            </a:r>
            <a:r>
              <a:rPr lang="zh-CN" altLang="zh-CN" sz="1400" dirty="0"/>
              <a:t>获取当前日期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 year = </a:t>
            </a:r>
            <a:r>
              <a:rPr lang="en-US" altLang="zh-CN" sz="1400" dirty="0" err="1"/>
              <a:t>date.year</a:t>
            </a:r>
            <a:r>
              <a:rPr lang="en-US" altLang="zh-CN" sz="1400" dirty="0"/>
              <a:t>();</a:t>
            </a:r>
            <a:endParaRPr lang="zh-CN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ui</a:t>
            </a:r>
            <a:r>
              <a:rPr lang="en-US" altLang="zh-CN" sz="1400" dirty="0"/>
              <a:t>-&gt;</a:t>
            </a:r>
            <a:r>
              <a:rPr lang="en-US" altLang="zh-CN" sz="1400" dirty="0" err="1"/>
              <a:t>yearLcdNumber</a:t>
            </a:r>
            <a:r>
              <a:rPr lang="en-US" altLang="zh-CN" sz="1400" dirty="0"/>
              <a:t>-&gt;display(year);		</a:t>
            </a:r>
            <a:r>
              <a:rPr lang="en-US" altLang="zh-CN" sz="1400" dirty="0" smtClean="0"/>
              <a:t>//</a:t>
            </a:r>
            <a:r>
              <a:rPr lang="zh-CN" altLang="zh-CN" sz="1400" dirty="0"/>
              <a:t>显示年份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 month = </a:t>
            </a:r>
            <a:r>
              <a:rPr lang="en-US" altLang="zh-CN" sz="1400" dirty="0" err="1"/>
              <a:t>date.month</a:t>
            </a:r>
            <a:r>
              <a:rPr lang="en-US" altLang="zh-CN" sz="1400" dirty="0"/>
              <a:t>();</a:t>
            </a:r>
            <a:endParaRPr lang="zh-CN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ui</a:t>
            </a:r>
            <a:r>
              <a:rPr lang="en-US" altLang="zh-CN" sz="1400" dirty="0"/>
              <a:t>-&gt;</a:t>
            </a:r>
            <a:r>
              <a:rPr lang="en-US" altLang="zh-CN" sz="1400" dirty="0" err="1"/>
              <a:t>monthLcdNumber</a:t>
            </a:r>
            <a:r>
              <a:rPr lang="en-US" altLang="zh-CN" sz="1400" dirty="0"/>
              <a:t>-&gt;display(month);		</a:t>
            </a:r>
            <a:r>
              <a:rPr lang="en-US" altLang="zh-CN" sz="1400" dirty="0" smtClean="0"/>
              <a:t>//</a:t>
            </a:r>
            <a:r>
              <a:rPr lang="zh-CN" altLang="zh-CN" sz="1400" dirty="0"/>
              <a:t>显示月份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 day = </a:t>
            </a:r>
            <a:r>
              <a:rPr lang="en-US" altLang="zh-CN" sz="1400" dirty="0" err="1"/>
              <a:t>date.day</a:t>
            </a:r>
            <a:r>
              <a:rPr lang="en-US" altLang="zh-CN" sz="1400" dirty="0"/>
              <a:t>();</a:t>
            </a:r>
            <a:endParaRPr lang="zh-CN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ui</a:t>
            </a:r>
            <a:r>
              <a:rPr lang="en-US" altLang="zh-CN" sz="1400" dirty="0"/>
              <a:t>-&gt;</a:t>
            </a:r>
            <a:r>
              <a:rPr lang="en-US" altLang="zh-CN" sz="1400" dirty="0" err="1"/>
              <a:t>dayLcdNumber</a:t>
            </a:r>
            <a:r>
              <a:rPr lang="en-US" altLang="zh-CN" sz="1400" dirty="0"/>
              <a:t>-&gt;display(day);		</a:t>
            </a:r>
            <a:r>
              <a:rPr lang="en-US" altLang="zh-CN" sz="1400" dirty="0" smtClean="0"/>
              <a:t>	//</a:t>
            </a:r>
            <a:r>
              <a:rPr lang="zh-CN" altLang="zh-CN" sz="1400" dirty="0"/>
              <a:t>显示日期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myTimer</a:t>
            </a:r>
            <a:r>
              <a:rPr lang="en-US" altLang="zh-CN" sz="1400" dirty="0"/>
              <a:t> = new </a:t>
            </a:r>
            <a:r>
              <a:rPr lang="en-US" altLang="zh-CN" sz="1400" dirty="0" err="1"/>
              <a:t>QTimer</a:t>
            </a:r>
            <a:r>
              <a:rPr lang="en-US" altLang="zh-CN" sz="1400" dirty="0"/>
              <a:t>();                         		//</a:t>
            </a:r>
            <a:r>
              <a:rPr lang="zh-CN" altLang="zh-CN" sz="1400" dirty="0"/>
              <a:t>创建一个</a:t>
            </a:r>
            <a:r>
              <a:rPr lang="en-US" altLang="zh-CN" sz="1400" dirty="0" err="1"/>
              <a:t>QTimer</a:t>
            </a:r>
            <a:r>
              <a:rPr lang="zh-CN" altLang="zh-CN" sz="1400" dirty="0"/>
              <a:t>对象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myTimer</a:t>
            </a:r>
            <a:r>
              <a:rPr lang="en-US" altLang="zh-CN" sz="1400" dirty="0"/>
              <a:t>-&gt;</a:t>
            </a:r>
            <a:r>
              <a:rPr lang="en-US" altLang="zh-CN" sz="1400" dirty="0" err="1"/>
              <a:t>setInterval</a:t>
            </a:r>
            <a:r>
              <a:rPr lang="en-US" altLang="zh-CN" sz="1400" dirty="0"/>
              <a:t>(1000);   //</a:t>
            </a:r>
            <a:r>
              <a:rPr lang="zh-CN" altLang="zh-CN" sz="1400" dirty="0"/>
              <a:t>设置定时器每隔多少毫秒发送一个</a:t>
            </a:r>
            <a:r>
              <a:rPr lang="en-US" altLang="zh-CN" sz="1400" dirty="0"/>
              <a:t>timeout()</a:t>
            </a:r>
            <a:r>
              <a:rPr lang="zh-CN" altLang="zh-CN" sz="1400" dirty="0"/>
              <a:t>信号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myTimer</a:t>
            </a:r>
            <a:r>
              <a:rPr lang="en-US" altLang="zh-CN" sz="1400" dirty="0"/>
              <a:t>-&gt;start();                                		//</a:t>
            </a:r>
            <a:r>
              <a:rPr lang="zh-CN" altLang="zh-CN" sz="1400" dirty="0"/>
              <a:t>启动</a:t>
            </a:r>
            <a:r>
              <a:rPr lang="zh-CN" altLang="zh-CN" sz="1400" dirty="0" smtClean="0"/>
              <a:t>定时</a:t>
            </a:r>
            <a:r>
              <a:rPr lang="en-US" altLang="zh-CN" sz="1400" dirty="0" smtClean="0"/>
              <a:t>	</a:t>
            </a:r>
          </a:p>
          <a:p>
            <a:r>
              <a:rPr lang="en-US" altLang="zh-CN" sz="1400" dirty="0" smtClean="0"/>
              <a:t>//</a:t>
            </a:r>
            <a:r>
              <a:rPr lang="zh-CN" altLang="zh-CN" sz="1400" dirty="0"/>
              <a:t>绑定消息槽函数</a:t>
            </a:r>
          </a:p>
          <a:p>
            <a:r>
              <a:rPr lang="en-US" altLang="zh-CN" sz="1400" dirty="0"/>
              <a:t>    connect(</a:t>
            </a:r>
            <a:r>
              <a:rPr lang="en-US" altLang="zh-CN" sz="1400" dirty="0" err="1"/>
              <a:t>myTimer</a:t>
            </a:r>
            <a:r>
              <a:rPr lang="en-US" altLang="zh-CN" sz="1400" dirty="0"/>
              <a:t>, SIGNAL(timeout()), this, SLOT(</a:t>
            </a:r>
            <a:r>
              <a:rPr lang="en-US" altLang="zh-CN" sz="1400" dirty="0" err="1"/>
              <a:t>onTimeOut</a:t>
            </a:r>
            <a:r>
              <a:rPr lang="en-US" altLang="zh-CN" sz="1400" dirty="0"/>
              <a:t>()));	//(d)</a:t>
            </a:r>
            <a:endParaRPr lang="zh-CN" altLang="zh-CN" sz="1400" dirty="0"/>
          </a:p>
          <a:p>
            <a:r>
              <a:rPr lang="en-US" altLang="zh-CN" sz="1400" dirty="0" smtClean="0"/>
              <a:t>}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577723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界面初始化功能实现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647" y="1009403"/>
            <a:ext cx="1040278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b="1" dirty="0"/>
              <a:t>其中，</a:t>
            </a:r>
            <a:endParaRPr lang="zh-CN" altLang="zh-CN" dirty="0"/>
          </a:p>
          <a:p>
            <a:pPr indent="450850"/>
            <a:r>
              <a:rPr lang="en-US" altLang="zh-CN" b="1" dirty="0"/>
              <a:t>(a) </a:t>
            </a:r>
            <a:r>
              <a:rPr lang="en-US" altLang="zh-CN" b="1" dirty="0" err="1"/>
              <a:t>cvtColor</a:t>
            </a:r>
            <a:r>
              <a:rPr lang="en-US" altLang="zh-CN" b="1" dirty="0"/>
              <a:t>(</a:t>
            </a:r>
            <a:r>
              <a:rPr lang="en-US" altLang="zh-CN" b="1" dirty="0" err="1"/>
              <a:t>ctImg</a:t>
            </a:r>
            <a:r>
              <a:rPr lang="en-US" altLang="zh-CN" b="1" dirty="0"/>
              <a:t>, </a:t>
            </a:r>
            <a:r>
              <a:rPr lang="en-US" altLang="zh-CN" b="1" dirty="0" err="1"/>
              <a:t>ctImg</a:t>
            </a:r>
            <a:r>
              <a:rPr lang="en-US" altLang="zh-CN" b="1" dirty="0"/>
              <a:t>, COLOR_BGR2RGB);</a:t>
            </a:r>
            <a:r>
              <a:rPr lang="zh-CN" altLang="zh-CN" dirty="0"/>
              <a:t>：由于</a:t>
            </a:r>
            <a:r>
              <a:rPr lang="en-US" altLang="zh-CN" dirty="0" err="1"/>
              <a:t>OpenCV</a:t>
            </a:r>
            <a:r>
              <a:rPr lang="zh-CN" altLang="zh-CN" dirty="0"/>
              <a:t>库所支持的图像格式与</a:t>
            </a:r>
            <a:r>
              <a:rPr lang="en-US" altLang="zh-CN" dirty="0" err="1"/>
              <a:t>Qt</a:t>
            </a:r>
            <a:r>
              <a:rPr lang="zh-CN" altLang="zh-CN" dirty="0"/>
              <a:t>的图像格式存在差异，所以必须使用</a:t>
            </a:r>
            <a:r>
              <a:rPr lang="en-US" altLang="zh-CN" dirty="0" err="1"/>
              <a:t>cvtColor</a:t>
            </a:r>
            <a:r>
              <a:rPr lang="en-US" altLang="zh-CN" dirty="0"/>
              <a:t>()</a:t>
            </a:r>
            <a:r>
              <a:rPr lang="zh-CN" altLang="zh-CN" dirty="0"/>
              <a:t>函数对图像格式进行转换，才能使其在</a:t>
            </a:r>
            <a:r>
              <a:rPr lang="en-US" altLang="zh-CN" dirty="0" err="1"/>
              <a:t>Qt</a:t>
            </a:r>
            <a:r>
              <a:rPr lang="zh-CN" altLang="zh-CN" dirty="0"/>
              <a:t>程序界面上正常显示。</a:t>
            </a:r>
          </a:p>
          <a:p>
            <a:pPr indent="450850"/>
            <a:r>
              <a:rPr lang="en-US" altLang="zh-CN" b="1" dirty="0"/>
              <a:t>(b) </a:t>
            </a:r>
            <a:r>
              <a:rPr lang="en-US" altLang="zh-CN" b="1" dirty="0" err="1"/>
              <a:t>myCtImg</a:t>
            </a:r>
            <a:r>
              <a:rPr lang="en-US" altLang="zh-CN" b="1" dirty="0"/>
              <a:t> = </a:t>
            </a:r>
            <a:r>
              <a:rPr lang="en-US" altLang="zh-CN" b="1" dirty="0" err="1"/>
              <a:t>ctImg</a:t>
            </a:r>
            <a:r>
              <a:rPr lang="en-US" altLang="zh-CN" b="1" dirty="0"/>
              <a:t>; </a:t>
            </a:r>
            <a:r>
              <a:rPr lang="en-US" altLang="zh-CN" b="1" dirty="0" err="1"/>
              <a:t>myCtQImage</a:t>
            </a:r>
            <a:r>
              <a:rPr lang="en-US" altLang="zh-CN" b="1" dirty="0"/>
              <a:t> = </a:t>
            </a:r>
            <a:r>
              <a:rPr lang="en-US" altLang="zh-CN" b="1" dirty="0" err="1"/>
              <a:t>Qimage</a:t>
            </a:r>
            <a:r>
              <a:rPr lang="en-US" altLang="zh-CN" b="1" dirty="0"/>
              <a:t>(...)</a:t>
            </a:r>
            <a:r>
              <a:rPr lang="zh-CN" altLang="zh-CN" dirty="0"/>
              <a:t>：</a:t>
            </a:r>
            <a:r>
              <a:rPr lang="en-US" altLang="zh-CN" dirty="0" err="1"/>
              <a:t>OpenCV</a:t>
            </a:r>
            <a:r>
              <a:rPr lang="zh-CN" altLang="zh-CN" dirty="0"/>
              <a:t>所处理的图像必须是</a:t>
            </a:r>
            <a:r>
              <a:rPr lang="en-US" altLang="zh-CN" dirty="0"/>
              <a:t>Mat</a:t>
            </a:r>
            <a:r>
              <a:rPr lang="zh-CN" altLang="zh-CN" dirty="0"/>
              <a:t>类型的缓存像素形式，才能被程序中的方法随时调用处理；而</a:t>
            </a:r>
            <a:r>
              <a:rPr lang="en-US" altLang="zh-CN" dirty="0" err="1"/>
              <a:t>Qt</a:t>
            </a:r>
            <a:r>
              <a:rPr lang="zh-CN" altLang="zh-CN" dirty="0"/>
              <a:t>用于保存的图片则必须统一转为</a:t>
            </a:r>
            <a:r>
              <a:rPr lang="en-US" altLang="zh-CN" dirty="0" err="1"/>
              <a:t>QImage</a:t>
            </a:r>
            <a:r>
              <a:rPr lang="zh-CN" altLang="zh-CN" dirty="0"/>
              <a:t>类型，故本例程序中对图像进行每一步处理后，都将其分别以这两种不同形式赋值给两个变量暂存，以便随时供处理或存盘用。在</a:t>
            </a:r>
            <a:r>
              <a:rPr lang="en-US" altLang="zh-CN" dirty="0" err="1"/>
              <a:t>Qt</a:t>
            </a:r>
            <a:r>
              <a:rPr lang="zh-CN" altLang="zh-CN" dirty="0"/>
              <a:t>中，</a:t>
            </a:r>
            <a:r>
              <a:rPr lang="en-US" altLang="zh-CN" dirty="0" err="1"/>
              <a:t>QImage</a:t>
            </a:r>
            <a:r>
              <a:rPr lang="zh-CN" altLang="zh-CN" dirty="0"/>
              <a:t>类型的图像还可供界面显示用。</a:t>
            </a:r>
          </a:p>
          <a:p>
            <a:pPr indent="450850"/>
            <a:r>
              <a:rPr lang="en-US" altLang="zh-CN" b="1" dirty="0"/>
              <a:t>(c) </a:t>
            </a:r>
            <a:r>
              <a:rPr lang="en-US" altLang="zh-CN" b="1" dirty="0" err="1"/>
              <a:t>ctImgShow</a:t>
            </a:r>
            <a:r>
              <a:rPr lang="en-US" altLang="zh-CN" b="1" dirty="0"/>
              <a:t>();</a:t>
            </a:r>
            <a:r>
              <a:rPr lang="zh-CN" altLang="zh-CN" dirty="0"/>
              <a:t>：显示</a:t>
            </a:r>
            <a:r>
              <a:rPr lang="en-US" altLang="zh-CN" dirty="0"/>
              <a:t>CT</a:t>
            </a:r>
            <a:r>
              <a:rPr lang="zh-CN" altLang="zh-CN" dirty="0"/>
              <a:t>相片的语句封装于方法</a:t>
            </a:r>
            <a:r>
              <a:rPr lang="en-US" altLang="zh-CN" dirty="0" err="1"/>
              <a:t>ctImgShow</a:t>
            </a:r>
            <a:r>
              <a:rPr lang="en-US" altLang="zh-CN" dirty="0"/>
              <a:t>()</a:t>
            </a:r>
            <a:r>
              <a:rPr lang="zh-CN" altLang="zh-CN" dirty="0"/>
              <a:t>内，在整个程序范围内通用，其中仅有一条关键语句，如下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377538" y="3456227"/>
            <a:ext cx="9001496" cy="1549360"/>
          </a:xfrm>
          <a:prstGeom prst="round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MainWindow</a:t>
            </a:r>
            <a:r>
              <a:rPr lang="en-US" altLang="zh-CN" dirty="0"/>
              <a:t>::</a:t>
            </a:r>
            <a:r>
              <a:rPr lang="en-US" altLang="zh-CN" dirty="0" err="1"/>
              <a:t>ctImgShow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CT_Img_Label</a:t>
            </a:r>
            <a:r>
              <a:rPr lang="en-US" altLang="zh-CN" dirty="0"/>
              <a:t>-&gt;</a:t>
            </a:r>
            <a:r>
              <a:rPr lang="en-US" altLang="zh-CN" dirty="0" err="1"/>
              <a:t>setPixmap</a:t>
            </a:r>
            <a:r>
              <a:rPr lang="en-US" altLang="zh-CN" dirty="0"/>
              <a:t>(</a:t>
            </a:r>
            <a:r>
              <a:rPr lang="en-US" altLang="zh-CN" dirty="0" err="1"/>
              <a:t>QPixmap</a:t>
            </a:r>
            <a:r>
              <a:rPr lang="en-US" altLang="zh-CN" dirty="0"/>
              <a:t>::</a:t>
            </a:r>
            <a:r>
              <a:rPr lang="en-US" altLang="zh-CN" dirty="0" err="1"/>
              <a:t>fromImage</a:t>
            </a:r>
            <a:r>
              <a:rPr lang="en-US" altLang="zh-CN" dirty="0"/>
              <a:t>(</a:t>
            </a:r>
            <a:r>
              <a:rPr lang="en-US" altLang="zh-CN" dirty="0" err="1"/>
              <a:t>myCtQImage</a:t>
            </a:r>
            <a:r>
              <a:rPr lang="en-US" altLang="zh-CN" dirty="0"/>
              <a:t>. Scaled (</a:t>
            </a:r>
            <a:r>
              <a:rPr lang="en-US" altLang="zh-CN" dirty="0" err="1"/>
              <a:t>ui</a:t>
            </a:r>
            <a:r>
              <a:rPr lang="en-US" altLang="zh-CN" dirty="0"/>
              <a:t>-&gt;CT_ </a:t>
            </a:r>
            <a:r>
              <a:rPr lang="en-US" altLang="zh-CN" dirty="0" err="1"/>
              <a:t>Img</a:t>
            </a:r>
            <a:r>
              <a:rPr lang="en-US" altLang="zh-CN" dirty="0"/>
              <a:t>_ Label-&gt; size(), </a:t>
            </a:r>
            <a:r>
              <a:rPr lang="en-US" altLang="zh-CN" dirty="0" err="1"/>
              <a:t>Qt</a:t>
            </a:r>
            <a:r>
              <a:rPr lang="en-US" altLang="zh-CN" dirty="0"/>
              <a:t>::</a:t>
            </a:r>
            <a:r>
              <a:rPr lang="en-US" altLang="zh-CN" dirty="0" err="1"/>
              <a:t>KeepAspectRatio</a:t>
            </a:r>
            <a:r>
              <a:rPr lang="en-US" altLang="zh-CN" dirty="0"/>
              <a:t>)));				//</a:t>
            </a:r>
            <a:r>
              <a:rPr lang="zh-CN" altLang="zh-CN" dirty="0"/>
              <a:t>在</a:t>
            </a:r>
            <a:r>
              <a:rPr lang="en-US" altLang="zh-CN" dirty="0"/>
              <a:t>QT</a:t>
            </a:r>
            <a:r>
              <a:rPr lang="zh-CN" altLang="zh-CN" dirty="0"/>
              <a:t>界面上显示</a:t>
            </a:r>
            <a:r>
              <a:rPr lang="en-US" altLang="zh-CN" dirty="0"/>
              <a:t>CT</a:t>
            </a:r>
            <a:r>
              <a:rPr lang="zh-CN" altLang="zh-CN" dirty="0"/>
              <a:t>相片</a:t>
            </a:r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795647" y="5005587"/>
            <a:ext cx="1028403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/>
            <a:r>
              <a:rPr lang="en-US" altLang="zh-CN" b="1" dirty="0"/>
              <a:t>(d) connect(</a:t>
            </a:r>
            <a:r>
              <a:rPr lang="en-US" altLang="zh-CN" b="1" dirty="0" err="1"/>
              <a:t>myTimer</a:t>
            </a:r>
            <a:r>
              <a:rPr lang="en-US" altLang="zh-CN" b="1" dirty="0"/>
              <a:t>, SIGNAL(timeout()), this, SLOT(</a:t>
            </a:r>
            <a:r>
              <a:rPr lang="en-US" altLang="zh-CN" b="1" dirty="0" err="1"/>
              <a:t>onTimeOut</a:t>
            </a:r>
            <a:r>
              <a:rPr lang="en-US" altLang="zh-CN" b="1" dirty="0"/>
              <a:t>()));</a:t>
            </a:r>
            <a:r>
              <a:rPr lang="zh-CN" altLang="zh-CN" dirty="0"/>
              <a:t>：</a:t>
            </a:r>
            <a:r>
              <a:rPr lang="en-US" altLang="zh-CN" dirty="0" err="1"/>
              <a:t>onTimeOut</a:t>
            </a:r>
            <a:r>
              <a:rPr lang="en-US" altLang="zh-CN" dirty="0"/>
              <a:t>()</a:t>
            </a:r>
            <a:r>
              <a:rPr lang="zh-CN" altLang="zh-CN" dirty="0"/>
              <a:t>方法是触发时间显示更新事件消息所要执行的方法，内容为：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6914" y="5555963"/>
            <a:ext cx="9001496" cy="1549360"/>
          </a:xfrm>
          <a:prstGeom prst="round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MainWindow</a:t>
            </a:r>
            <a:r>
              <a:rPr lang="en-US" altLang="zh-CN" dirty="0"/>
              <a:t>::</a:t>
            </a:r>
            <a:r>
              <a:rPr lang="en-US" altLang="zh-CN" dirty="0" err="1"/>
              <a:t>onTimeOut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QTime</a:t>
            </a:r>
            <a:r>
              <a:rPr lang="en-US" altLang="zh-CN" dirty="0"/>
              <a:t> time = </a:t>
            </a:r>
            <a:r>
              <a:rPr lang="en-US" altLang="zh-CN" dirty="0" err="1"/>
              <a:t>QTime</a:t>
            </a:r>
            <a:r>
              <a:rPr lang="en-US" altLang="zh-CN" dirty="0"/>
              <a:t>::</a:t>
            </a:r>
            <a:r>
              <a:rPr lang="en-US" altLang="zh-CN" dirty="0" err="1"/>
              <a:t>currentTime</a:t>
            </a:r>
            <a:r>
              <a:rPr lang="en-US" altLang="zh-CN" dirty="0"/>
              <a:t>();			</a:t>
            </a:r>
            <a:r>
              <a:rPr lang="en-US" altLang="zh-CN" dirty="0" smtClean="0"/>
              <a:t>	//</a:t>
            </a:r>
            <a:r>
              <a:rPr lang="zh-CN" altLang="zh-CN" dirty="0"/>
              <a:t>获取当前系统时间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timeEdit</a:t>
            </a:r>
            <a:r>
              <a:rPr lang="en-US" altLang="zh-CN" dirty="0"/>
              <a:t>-&gt;</a:t>
            </a:r>
            <a:r>
              <a:rPr lang="en-US" altLang="zh-CN" dirty="0" err="1"/>
              <a:t>setTime</a:t>
            </a:r>
            <a:r>
              <a:rPr lang="en-US" altLang="zh-CN" dirty="0"/>
              <a:t>(time);				//</a:t>
            </a:r>
            <a:r>
              <a:rPr lang="zh-CN" altLang="zh-CN" dirty="0"/>
              <a:t>设置时间框里显示的值</a:t>
            </a:r>
          </a:p>
          <a:p>
            <a:r>
              <a:rPr lang="en-US" altLang="zh-CN" dirty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63320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799460" y="1566440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12791" y="1305965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2941960" y="1662400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04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96" y="736741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2110002" y="3601949"/>
            <a:ext cx="2556442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 dirty="0"/>
              <a:t>诊断功能实现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30" y="1735859"/>
            <a:ext cx="482208" cy="545844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031238" y="1735860"/>
            <a:ext cx="4110778" cy="393906"/>
          </a:xfrm>
          <a:prstGeom prst="rect">
            <a:avLst/>
          </a:prstGeom>
          <a:noFill/>
        </p:spPr>
        <p:txBody>
          <a:bodyPr wrap="square" lIns="115777" tIns="57888" rIns="115777" bIns="57888" rtlCol="0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zh-CN" sz="1800" b="1" dirty="0"/>
              <a:t>．读取</a:t>
            </a:r>
            <a:r>
              <a:rPr lang="en-US" altLang="zh-CN" sz="1800" b="1" dirty="0"/>
              <a:t>CT</a:t>
            </a:r>
            <a:r>
              <a:rPr lang="zh-CN" altLang="zh-CN" sz="1800" b="1" dirty="0"/>
              <a:t>相片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30" y="2487224"/>
            <a:ext cx="482208" cy="545844"/>
          </a:xfrm>
          <a:prstGeom prst="rect">
            <a:avLst/>
          </a:prstGeom>
        </p:spPr>
      </p:pic>
      <p:sp>
        <p:nvSpPr>
          <p:cNvPr id="11" name="TextBox 20"/>
          <p:cNvSpPr txBox="1"/>
          <p:nvPr/>
        </p:nvSpPr>
        <p:spPr>
          <a:xfrm>
            <a:off x="6031238" y="2484975"/>
            <a:ext cx="3255752" cy="393906"/>
          </a:xfrm>
          <a:prstGeom prst="rect">
            <a:avLst/>
          </a:prstGeom>
          <a:noFill/>
        </p:spPr>
        <p:txBody>
          <a:bodyPr wrap="square" lIns="115777" tIns="57888" rIns="115777" bIns="57888" rtlCol="0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zh-CN" sz="1800" b="1" dirty="0"/>
              <a:t>．分析</a:t>
            </a:r>
            <a:r>
              <a:rPr lang="en-US" altLang="zh-CN" sz="1800" b="1" dirty="0"/>
              <a:t>CT</a:t>
            </a:r>
            <a:r>
              <a:rPr lang="zh-CN" altLang="zh-CN" sz="1800" b="1" dirty="0"/>
              <a:t>相片进行诊断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290" y="3274239"/>
            <a:ext cx="482208" cy="545844"/>
          </a:xfrm>
          <a:prstGeom prst="rect">
            <a:avLst/>
          </a:prstGeom>
        </p:spPr>
      </p:pic>
      <p:sp>
        <p:nvSpPr>
          <p:cNvPr id="13" name="TextBox 18"/>
          <p:cNvSpPr txBox="1"/>
          <p:nvPr/>
        </p:nvSpPr>
        <p:spPr>
          <a:xfrm>
            <a:off x="6047498" y="3274240"/>
            <a:ext cx="3445757" cy="393906"/>
          </a:xfrm>
          <a:prstGeom prst="rect">
            <a:avLst/>
          </a:prstGeom>
          <a:noFill/>
        </p:spPr>
        <p:txBody>
          <a:bodyPr wrap="square" lIns="115777" tIns="57888" rIns="115777" bIns="57888" rtlCol="0">
            <a:spAutoFit/>
          </a:bodyPr>
          <a:lstStyle/>
          <a:p>
            <a:r>
              <a:rPr lang="en-US" altLang="zh-CN" sz="1800" b="1" dirty="0"/>
              <a:t>3</a:t>
            </a:r>
            <a:r>
              <a:rPr lang="zh-CN" altLang="zh-CN" sz="1800" b="1" dirty="0"/>
              <a:t>．保存诊断结果</a:t>
            </a:r>
          </a:p>
        </p:txBody>
      </p:sp>
    </p:spTree>
    <p:extLst>
      <p:ext uri="{BB962C8B-B14F-4D97-AF65-F5344CB8AC3E}">
        <p14:creationId xmlns:p14="http://schemas.microsoft.com/office/powerpoint/2010/main" val="67531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  <p:bldP spid="9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诊断功能实现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993051" y="970173"/>
            <a:ext cx="6417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dirty="0"/>
              <a:t>界面上的“开始诊断”按钮实现诊断功能，其事件代码如下：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6845" y="1425039"/>
            <a:ext cx="9634074" cy="4671417"/>
          </a:xfrm>
          <a:prstGeom prst="roundRect">
            <a:avLst>
              <a:gd name="adj" fmla="val 5042"/>
            </a:avLst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MainWindow</a:t>
            </a:r>
            <a:r>
              <a:rPr lang="en-US" altLang="zh-CN" dirty="0"/>
              <a:t>::</a:t>
            </a:r>
            <a:r>
              <a:rPr lang="en-US" altLang="zh-CN" dirty="0" err="1"/>
              <a:t>on_startPushButton_clicked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ctImgRead</a:t>
            </a:r>
            <a:r>
              <a:rPr lang="en-US" altLang="zh-CN" dirty="0"/>
              <a:t>();					</a:t>
            </a:r>
            <a:r>
              <a:rPr lang="en-US" altLang="zh-CN" dirty="0" smtClean="0"/>
              <a:t>//</a:t>
            </a:r>
            <a:r>
              <a:rPr lang="zh-CN" altLang="zh-CN" dirty="0"/>
              <a:t>打开和读取患者的</a:t>
            </a:r>
            <a:r>
              <a:rPr lang="en-US" altLang="zh-CN" dirty="0"/>
              <a:t>CT</a:t>
            </a:r>
            <a:r>
              <a:rPr lang="zh-CN" altLang="zh-CN" dirty="0"/>
              <a:t>相片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QTime</a:t>
            </a:r>
            <a:r>
              <a:rPr lang="en-US" altLang="zh-CN" dirty="0"/>
              <a:t> time;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time.start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progressBar</a:t>
            </a:r>
            <a:r>
              <a:rPr lang="en-US" altLang="zh-CN" dirty="0"/>
              <a:t>-&gt;</a:t>
            </a:r>
            <a:r>
              <a:rPr lang="en-US" altLang="zh-CN" dirty="0" err="1"/>
              <a:t>setMaximum</a:t>
            </a:r>
            <a:r>
              <a:rPr lang="en-US" altLang="zh-CN" dirty="0"/>
              <a:t>(0);			</a:t>
            </a:r>
            <a:r>
              <a:rPr lang="en-US" altLang="zh-CN" dirty="0" smtClean="0"/>
              <a:t>//(</a:t>
            </a:r>
            <a:r>
              <a:rPr lang="en-US" altLang="zh-CN" dirty="0"/>
              <a:t>a)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progressBar</a:t>
            </a:r>
            <a:r>
              <a:rPr lang="en-US" altLang="zh-CN" dirty="0"/>
              <a:t>-&gt;</a:t>
            </a:r>
            <a:r>
              <a:rPr lang="en-US" altLang="zh-CN" dirty="0" err="1"/>
              <a:t>setMinimum</a:t>
            </a:r>
            <a:r>
              <a:rPr lang="en-US" altLang="zh-CN" dirty="0"/>
              <a:t>(0);</a:t>
            </a:r>
            <a:endParaRPr lang="zh-CN" altLang="zh-CN" dirty="0"/>
          </a:p>
          <a:p>
            <a:r>
              <a:rPr lang="en-US" altLang="zh-CN" dirty="0"/>
              <a:t>    while (</a:t>
            </a:r>
            <a:r>
              <a:rPr lang="en-US" altLang="zh-CN" dirty="0" err="1"/>
              <a:t>time.elapsed</a:t>
            </a:r>
            <a:r>
              <a:rPr lang="en-US" altLang="zh-CN" dirty="0"/>
              <a:t>() &lt; 5000)           		</a:t>
            </a:r>
            <a:r>
              <a:rPr lang="en-US" altLang="zh-CN" dirty="0" smtClean="0"/>
              <a:t>	//</a:t>
            </a:r>
            <a:r>
              <a:rPr lang="zh-CN" altLang="zh-CN" dirty="0"/>
              <a:t>等待时间为</a:t>
            </a:r>
            <a:r>
              <a:rPr lang="en-US" altLang="zh-CN" dirty="0"/>
              <a:t>5</a:t>
            </a:r>
            <a:r>
              <a:rPr lang="zh-CN" altLang="zh-CN" dirty="0"/>
              <a:t>秒</a:t>
            </a:r>
          </a:p>
          <a:p>
            <a:r>
              <a:rPr lang="en-US" altLang="zh-CN" dirty="0"/>
              <a:t>    {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QCoreApplication</a:t>
            </a:r>
            <a:r>
              <a:rPr lang="en-US" altLang="zh-CN" dirty="0"/>
              <a:t>::</a:t>
            </a:r>
            <a:r>
              <a:rPr lang="en-US" altLang="zh-CN" dirty="0" err="1"/>
              <a:t>processEvents</a:t>
            </a:r>
            <a:r>
              <a:rPr lang="en-US" altLang="zh-CN" dirty="0"/>
              <a:t>();  		//</a:t>
            </a:r>
            <a:r>
              <a:rPr lang="zh-CN" altLang="zh-CN" dirty="0"/>
              <a:t>处理事件以保持界面刷新</a:t>
            </a:r>
          </a:p>
          <a:p>
            <a:r>
              <a:rPr lang="en-US" altLang="zh-CN" dirty="0"/>
              <a:t>    }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progressBar</a:t>
            </a:r>
            <a:r>
              <a:rPr lang="en-US" altLang="zh-CN" dirty="0"/>
              <a:t>-&gt;</a:t>
            </a:r>
            <a:r>
              <a:rPr lang="en-US" altLang="zh-CN" dirty="0" err="1"/>
              <a:t>setMaximum</a:t>
            </a:r>
            <a:r>
              <a:rPr lang="en-US" altLang="zh-CN" dirty="0"/>
              <a:t>(100);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progressBar</a:t>
            </a:r>
            <a:r>
              <a:rPr lang="en-US" altLang="zh-CN" dirty="0"/>
              <a:t>-&gt;</a:t>
            </a:r>
            <a:r>
              <a:rPr lang="en-US" altLang="zh-CN" dirty="0" err="1"/>
              <a:t>setMinimum</a:t>
            </a:r>
            <a:r>
              <a:rPr lang="en-US" altLang="zh-CN" dirty="0"/>
              <a:t>(0);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ctImgProc</a:t>
            </a:r>
            <a:r>
              <a:rPr lang="en-US" altLang="zh-CN" dirty="0"/>
              <a:t>();					</a:t>
            </a:r>
            <a:r>
              <a:rPr lang="en-US" altLang="zh-CN" dirty="0" smtClean="0"/>
              <a:t>//</a:t>
            </a:r>
            <a:r>
              <a:rPr lang="zh-CN" altLang="zh-CN" dirty="0"/>
              <a:t>处理</a:t>
            </a:r>
            <a:r>
              <a:rPr lang="en-US" altLang="zh-CN" dirty="0"/>
              <a:t>CT</a:t>
            </a:r>
            <a:r>
              <a:rPr lang="zh-CN" altLang="zh-CN" dirty="0"/>
              <a:t>相片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progressBar</a:t>
            </a:r>
            <a:r>
              <a:rPr lang="en-US" altLang="zh-CN" dirty="0"/>
              <a:t>-&gt;</a:t>
            </a:r>
            <a:r>
              <a:rPr lang="en-US" altLang="zh-CN" dirty="0" err="1"/>
              <a:t>setValue</a:t>
            </a:r>
            <a:r>
              <a:rPr lang="en-US" altLang="zh-CN" dirty="0"/>
              <a:t>(0);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ctImgSave</a:t>
            </a:r>
            <a:r>
              <a:rPr lang="en-US" altLang="zh-CN" dirty="0"/>
              <a:t>();					</a:t>
            </a:r>
            <a:r>
              <a:rPr lang="en-US" altLang="zh-CN" dirty="0" smtClean="0"/>
              <a:t>//</a:t>
            </a:r>
            <a:r>
              <a:rPr lang="zh-CN" altLang="zh-CN" dirty="0"/>
              <a:t>保存结果相片</a:t>
            </a:r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1726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194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zh-CN" sz="2400" b="1" dirty="0"/>
              <a:t>．读取</a:t>
            </a:r>
            <a:r>
              <a:rPr lang="en-US" altLang="zh-CN" sz="2400" b="1" dirty="0"/>
              <a:t>CT</a:t>
            </a:r>
            <a:r>
              <a:rPr lang="zh-CN" altLang="zh-CN" sz="2400" b="1" dirty="0"/>
              <a:t>相片</a:t>
            </a:r>
          </a:p>
        </p:txBody>
      </p:sp>
      <p:sp>
        <p:nvSpPr>
          <p:cNvPr id="3" name="矩形 2"/>
          <p:cNvSpPr/>
          <p:nvPr/>
        </p:nvSpPr>
        <p:spPr>
          <a:xfrm>
            <a:off x="987034" y="969997"/>
            <a:ext cx="9902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err="1"/>
              <a:t>ctImgRead</a:t>
            </a:r>
            <a:r>
              <a:rPr lang="en-US" altLang="zh-CN" sz="1800" dirty="0"/>
              <a:t>()</a:t>
            </a:r>
            <a:r>
              <a:rPr lang="zh-CN" altLang="zh-CN" sz="1800" dirty="0"/>
              <a:t>方法为医生提供选择所要分析的患者</a:t>
            </a:r>
            <a:r>
              <a:rPr lang="en-US" altLang="zh-CN" sz="1800" dirty="0"/>
              <a:t>CT</a:t>
            </a:r>
            <a:r>
              <a:rPr lang="zh-CN" altLang="zh-CN" sz="1800" dirty="0"/>
              <a:t>相片且读取显示的功能，实现代码如下：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6845" y="1436914"/>
            <a:ext cx="9598449" cy="4094172"/>
          </a:xfrm>
          <a:prstGeom prst="roundRect">
            <a:avLst>
              <a:gd name="adj" fmla="val 3840"/>
            </a:avLst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MainWindow</a:t>
            </a:r>
            <a:r>
              <a:rPr lang="en-US" altLang="zh-CN" dirty="0"/>
              <a:t>::</a:t>
            </a:r>
            <a:r>
              <a:rPr lang="en-US" altLang="zh-CN" dirty="0" err="1"/>
              <a:t>ctImgRead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QString</a:t>
            </a:r>
            <a:r>
              <a:rPr lang="en-US" altLang="zh-CN" dirty="0"/>
              <a:t> </a:t>
            </a:r>
            <a:r>
              <a:rPr lang="en-US" altLang="zh-CN" dirty="0" err="1"/>
              <a:t>ctImgName</a:t>
            </a:r>
            <a:r>
              <a:rPr lang="en-US" altLang="zh-CN" dirty="0"/>
              <a:t> = </a:t>
            </a:r>
            <a:r>
              <a:rPr lang="en-US" altLang="zh-CN" dirty="0" err="1"/>
              <a:t>QFileDialog</a:t>
            </a:r>
            <a:r>
              <a:rPr lang="en-US" altLang="zh-CN" dirty="0"/>
              <a:t>::</a:t>
            </a:r>
            <a:r>
              <a:rPr lang="en-US" altLang="zh-CN" dirty="0" err="1"/>
              <a:t>getOpenFileName</a:t>
            </a:r>
            <a:r>
              <a:rPr lang="en-US" altLang="zh-CN" dirty="0"/>
              <a:t>(this, "</a:t>
            </a:r>
            <a:r>
              <a:rPr lang="zh-CN" altLang="zh-CN" dirty="0"/>
              <a:t>载入</a:t>
            </a:r>
            <a:r>
              <a:rPr lang="en-US" altLang="zh-CN" dirty="0"/>
              <a:t>CT</a:t>
            </a:r>
            <a:r>
              <a:rPr lang="zh-CN" altLang="zh-CN" dirty="0"/>
              <a:t>相片</a:t>
            </a:r>
            <a:r>
              <a:rPr lang="en-US" altLang="zh-CN" dirty="0"/>
              <a:t>", ".", "Image File(*.png *.jpg *.jpeg *.bmp)");					//</a:t>
            </a:r>
            <a:r>
              <a:rPr lang="zh-CN" altLang="zh-CN" dirty="0"/>
              <a:t>打开图片文件对话框</a:t>
            </a:r>
          </a:p>
          <a:p>
            <a:r>
              <a:rPr lang="en-US" altLang="zh-CN" dirty="0"/>
              <a:t>    if(</a:t>
            </a:r>
            <a:r>
              <a:rPr lang="en-US" altLang="zh-CN" dirty="0" err="1"/>
              <a:t>ctImgName.isEmpty</a:t>
            </a:r>
            <a:r>
              <a:rPr lang="en-US" altLang="zh-CN" dirty="0"/>
              <a:t>()) return;</a:t>
            </a:r>
            <a:endParaRPr lang="zh-CN" altLang="zh-CN" dirty="0"/>
          </a:p>
          <a:p>
            <a:r>
              <a:rPr lang="en-US" altLang="zh-CN" dirty="0"/>
              <a:t>    Mat </a:t>
            </a:r>
            <a:r>
              <a:rPr lang="en-US" altLang="zh-CN" dirty="0" err="1"/>
              <a:t>ctRgbImg</a:t>
            </a:r>
            <a:r>
              <a:rPr lang="en-US" altLang="zh-CN" dirty="0"/>
              <a:t>, </a:t>
            </a:r>
            <a:r>
              <a:rPr lang="en-US" altLang="zh-CN" dirty="0" err="1"/>
              <a:t>ctGrayImg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    Mat </a:t>
            </a:r>
            <a:r>
              <a:rPr lang="en-US" altLang="zh-CN" dirty="0" err="1"/>
              <a:t>ctImg</a:t>
            </a:r>
            <a:r>
              <a:rPr lang="en-US" altLang="zh-CN" dirty="0"/>
              <a:t> = </a:t>
            </a:r>
            <a:r>
              <a:rPr lang="en-US" altLang="zh-CN" dirty="0" err="1"/>
              <a:t>imread</a:t>
            </a:r>
            <a:r>
              <a:rPr lang="en-US" altLang="zh-CN" dirty="0"/>
              <a:t>(ctImgName.toLatin1().data());	//</a:t>
            </a:r>
            <a:r>
              <a:rPr lang="zh-CN" altLang="zh-CN" dirty="0"/>
              <a:t>读取</a:t>
            </a:r>
            <a:r>
              <a:rPr lang="en-US" altLang="zh-CN" dirty="0"/>
              <a:t>CT</a:t>
            </a:r>
            <a:r>
              <a:rPr lang="zh-CN" altLang="zh-CN" dirty="0"/>
              <a:t>相片数据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cvtColor</a:t>
            </a:r>
            <a:r>
              <a:rPr lang="en-US" altLang="zh-CN" dirty="0"/>
              <a:t>(</a:t>
            </a:r>
            <a:r>
              <a:rPr lang="en-US" altLang="zh-CN" dirty="0" err="1"/>
              <a:t>ctImg</a:t>
            </a:r>
            <a:r>
              <a:rPr lang="en-US" altLang="zh-CN" dirty="0"/>
              <a:t>, </a:t>
            </a:r>
            <a:r>
              <a:rPr lang="en-US" altLang="zh-CN" dirty="0" err="1"/>
              <a:t>ctRgbImg</a:t>
            </a:r>
            <a:r>
              <a:rPr lang="en-US" altLang="zh-CN" dirty="0"/>
              <a:t>, COLOR_BGR2RGB);		</a:t>
            </a:r>
            <a:r>
              <a:rPr lang="en-US" altLang="zh-CN" dirty="0" smtClean="0"/>
              <a:t>//</a:t>
            </a:r>
            <a:r>
              <a:rPr lang="zh-CN" altLang="zh-CN" dirty="0"/>
              <a:t>格式转换为</a:t>
            </a:r>
            <a:r>
              <a:rPr lang="en-US" altLang="zh-CN" dirty="0"/>
              <a:t>RGB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cvtColor</a:t>
            </a:r>
            <a:r>
              <a:rPr lang="en-US" altLang="zh-CN" dirty="0"/>
              <a:t>(</a:t>
            </a:r>
            <a:r>
              <a:rPr lang="en-US" altLang="zh-CN" dirty="0" err="1"/>
              <a:t>ctRgbImg</a:t>
            </a:r>
            <a:r>
              <a:rPr lang="en-US" altLang="zh-CN" dirty="0"/>
              <a:t>, </a:t>
            </a:r>
            <a:r>
              <a:rPr lang="en-US" altLang="zh-CN" dirty="0" err="1"/>
              <a:t>ctGrayImg</a:t>
            </a:r>
            <a:r>
              <a:rPr lang="en-US" altLang="zh-CN" dirty="0"/>
              <a:t>, CV_RGB2GRAY);		</a:t>
            </a:r>
            <a:r>
              <a:rPr lang="en-US" altLang="zh-CN" dirty="0" smtClean="0"/>
              <a:t>//</a:t>
            </a:r>
            <a:r>
              <a:rPr lang="zh-CN" altLang="zh-CN" dirty="0"/>
              <a:t>格式转换为灰度图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myCtImg</a:t>
            </a:r>
            <a:r>
              <a:rPr lang="en-US" altLang="zh-CN" dirty="0"/>
              <a:t> = </a:t>
            </a:r>
            <a:r>
              <a:rPr lang="en-US" altLang="zh-CN" dirty="0" err="1"/>
              <a:t>ctRgbImg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myCtGrayImg</a:t>
            </a:r>
            <a:r>
              <a:rPr lang="en-US" altLang="zh-CN" dirty="0"/>
              <a:t> = </a:t>
            </a:r>
            <a:r>
              <a:rPr lang="en-US" altLang="zh-CN" dirty="0" err="1"/>
              <a:t>ctGrayImg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myCtQImage</a:t>
            </a:r>
            <a:r>
              <a:rPr lang="en-US" altLang="zh-CN" dirty="0"/>
              <a:t> = </a:t>
            </a:r>
            <a:r>
              <a:rPr lang="en-US" altLang="zh-CN" dirty="0" err="1"/>
              <a:t>QImage</a:t>
            </a:r>
            <a:r>
              <a:rPr lang="en-US" altLang="zh-CN" dirty="0"/>
              <a:t>((</a:t>
            </a:r>
            <a:r>
              <a:rPr lang="en-US" altLang="zh-CN" dirty="0" err="1"/>
              <a:t>const</a:t>
            </a:r>
            <a:r>
              <a:rPr lang="en-US" altLang="zh-CN" dirty="0"/>
              <a:t> unsigned char*)(</a:t>
            </a:r>
            <a:r>
              <a:rPr lang="en-US" altLang="zh-CN" dirty="0" err="1"/>
              <a:t>ctRgbImg.data</a:t>
            </a:r>
            <a:r>
              <a:rPr lang="en-US" altLang="zh-CN" dirty="0"/>
              <a:t>), </a:t>
            </a:r>
            <a:r>
              <a:rPr lang="en-US" altLang="zh-CN" dirty="0" err="1"/>
              <a:t>ctRgbImg.cols</a:t>
            </a:r>
            <a:r>
              <a:rPr lang="en-US" altLang="zh-CN" dirty="0"/>
              <a:t>, </a:t>
            </a:r>
            <a:r>
              <a:rPr lang="en-US" altLang="zh-CN" dirty="0" err="1"/>
              <a:t>ctRgbImg.rows</a:t>
            </a:r>
            <a:r>
              <a:rPr lang="en-US" altLang="zh-CN" dirty="0"/>
              <a:t>, </a:t>
            </a:r>
            <a:r>
              <a:rPr lang="en-US" altLang="zh-CN" dirty="0" err="1"/>
              <a:t>QImage</a:t>
            </a:r>
            <a:r>
              <a:rPr lang="en-US" altLang="zh-CN" dirty="0"/>
              <a:t>::Format_RGB888);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ctImgShow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3904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3425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zh-CN" sz="2400" b="1" dirty="0"/>
              <a:t>．分析</a:t>
            </a:r>
            <a:r>
              <a:rPr lang="en-US" altLang="zh-CN" sz="2400" b="1" dirty="0"/>
              <a:t>CT</a:t>
            </a:r>
            <a:r>
              <a:rPr lang="zh-CN" altLang="zh-CN" sz="2400" b="1" dirty="0"/>
              <a:t>相片进行诊断</a:t>
            </a:r>
          </a:p>
        </p:txBody>
      </p:sp>
      <p:sp>
        <p:nvSpPr>
          <p:cNvPr id="3" name="矩形 2"/>
          <p:cNvSpPr/>
          <p:nvPr/>
        </p:nvSpPr>
        <p:spPr>
          <a:xfrm>
            <a:off x="1136845" y="1029374"/>
            <a:ext cx="811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用</a:t>
            </a:r>
            <a:r>
              <a:rPr lang="en-US" altLang="zh-CN" sz="1800" dirty="0" err="1"/>
              <a:t>OpenCV</a:t>
            </a:r>
            <a:r>
              <a:rPr lang="zh-CN" altLang="zh-CN" sz="1800" dirty="0"/>
              <a:t>库对打开的</a:t>
            </a:r>
            <a:r>
              <a:rPr lang="en-US" altLang="zh-CN" sz="1800" dirty="0"/>
              <a:t>CT</a:t>
            </a:r>
            <a:r>
              <a:rPr lang="zh-CN" altLang="zh-CN" sz="1800" dirty="0"/>
              <a:t>相片进行处理，执行</a:t>
            </a:r>
            <a:r>
              <a:rPr lang="en-US" altLang="zh-CN" sz="1800" dirty="0" err="1"/>
              <a:t>ctImgProc</a:t>
            </a:r>
            <a:r>
              <a:rPr lang="en-US" altLang="zh-CN" sz="1800" dirty="0"/>
              <a:t>()</a:t>
            </a:r>
            <a:r>
              <a:rPr lang="zh-CN" altLang="zh-CN" sz="1800" dirty="0"/>
              <a:t>方法，代码如下：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5034" y="1410985"/>
            <a:ext cx="9239002" cy="4133017"/>
          </a:xfrm>
          <a:prstGeom prst="roundRect">
            <a:avLst>
              <a:gd name="adj" fmla="val 4909"/>
            </a:avLst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MainWindow</a:t>
            </a:r>
            <a:r>
              <a:rPr lang="en-US" altLang="zh-CN" dirty="0"/>
              <a:t>::</a:t>
            </a:r>
            <a:r>
              <a:rPr lang="en-US" altLang="zh-CN" dirty="0" err="1"/>
              <a:t>ctImgProc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QTime</a:t>
            </a:r>
            <a:r>
              <a:rPr lang="en-US" altLang="zh-CN" dirty="0"/>
              <a:t> time;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time.start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progressBar</a:t>
            </a:r>
            <a:r>
              <a:rPr lang="en-US" altLang="zh-CN" dirty="0"/>
              <a:t>-&gt;</a:t>
            </a:r>
            <a:r>
              <a:rPr lang="en-US" altLang="zh-CN" dirty="0" err="1"/>
              <a:t>setValue</a:t>
            </a:r>
            <a:r>
              <a:rPr lang="en-US" altLang="zh-CN" dirty="0"/>
              <a:t>(19);				//</a:t>
            </a:r>
            <a:r>
              <a:rPr lang="zh-CN" altLang="zh-CN" dirty="0"/>
              <a:t>进度条控制功能</a:t>
            </a:r>
          </a:p>
          <a:p>
            <a:r>
              <a:rPr lang="en-US" altLang="zh-CN" dirty="0"/>
              <a:t>    while(</a:t>
            </a:r>
            <a:r>
              <a:rPr lang="en-US" altLang="zh-CN" dirty="0" err="1"/>
              <a:t>time.elapsed</a:t>
            </a:r>
            <a:r>
              <a:rPr lang="en-US" altLang="zh-CN" dirty="0"/>
              <a:t>() &lt; 2000) { </a:t>
            </a:r>
            <a:r>
              <a:rPr lang="en-US" altLang="zh-CN" dirty="0" err="1"/>
              <a:t>QCoreApplication</a:t>
            </a:r>
            <a:r>
              <a:rPr lang="en-US" altLang="zh-CN" dirty="0"/>
              <a:t>::</a:t>
            </a:r>
            <a:r>
              <a:rPr lang="en-US" altLang="zh-CN" dirty="0" err="1"/>
              <a:t>processEvents</a:t>
            </a:r>
            <a:r>
              <a:rPr lang="en-US" altLang="zh-CN" dirty="0"/>
              <a:t>(); }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ctImgHoughCircles</a:t>
            </a:r>
            <a:r>
              <a:rPr lang="en-US" altLang="zh-CN" dirty="0"/>
              <a:t>();					</a:t>
            </a:r>
            <a:r>
              <a:rPr lang="en-US" altLang="zh-CN" dirty="0" smtClean="0"/>
              <a:t>//</a:t>
            </a:r>
            <a:r>
              <a:rPr lang="zh-CN" altLang="zh-CN" dirty="0"/>
              <a:t>霍夫圆算法处理</a:t>
            </a:r>
          </a:p>
          <a:p>
            <a:r>
              <a:rPr lang="en-US" altLang="zh-CN" dirty="0"/>
              <a:t>    while (</a:t>
            </a:r>
            <a:r>
              <a:rPr lang="en-US" altLang="zh-CN" dirty="0" err="1"/>
              <a:t>time.elapsed</a:t>
            </a:r>
            <a:r>
              <a:rPr lang="en-US" altLang="zh-CN" dirty="0"/>
              <a:t>() &lt; 2000) { </a:t>
            </a:r>
            <a:r>
              <a:rPr lang="en-US" altLang="zh-CN" dirty="0" err="1"/>
              <a:t>QCoreApplication</a:t>
            </a:r>
            <a:r>
              <a:rPr lang="en-US" altLang="zh-CN" dirty="0"/>
              <a:t>::</a:t>
            </a:r>
            <a:r>
              <a:rPr lang="en-US" altLang="zh-CN" dirty="0" err="1"/>
              <a:t>processEvents</a:t>
            </a:r>
            <a:r>
              <a:rPr lang="en-US" altLang="zh-CN" dirty="0"/>
              <a:t>(); }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progressBar</a:t>
            </a:r>
            <a:r>
              <a:rPr lang="en-US" altLang="zh-CN" dirty="0"/>
              <a:t>-&gt;</a:t>
            </a:r>
            <a:r>
              <a:rPr lang="en-US" altLang="zh-CN" dirty="0" err="1"/>
              <a:t>setValue</a:t>
            </a:r>
            <a:r>
              <a:rPr lang="en-US" altLang="zh-CN" dirty="0"/>
              <a:t>(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progressBar</a:t>
            </a:r>
            <a:r>
              <a:rPr lang="en-US" altLang="zh-CN" dirty="0"/>
              <a:t>-&gt;value() + 20);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ctImgShow</a:t>
            </a:r>
            <a:r>
              <a:rPr lang="en-US" altLang="zh-CN" dirty="0"/>
              <a:t>();						</a:t>
            </a:r>
            <a:r>
              <a:rPr lang="en-US" altLang="zh-CN" dirty="0" smtClean="0"/>
              <a:t>//</a:t>
            </a:r>
            <a:r>
              <a:rPr lang="zh-CN" altLang="zh-CN" dirty="0"/>
              <a:t>显示处理后的</a:t>
            </a:r>
            <a:r>
              <a:rPr lang="en-US" altLang="zh-CN" dirty="0"/>
              <a:t>CT</a:t>
            </a:r>
            <a:r>
              <a:rPr lang="zh-CN" altLang="zh-CN" dirty="0"/>
              <a:t>相片</a:t>
            </a:r>
          </a:p>
          <a:p>
            <a:r>
              <a:rPr lang="en-US" altLang="zh-CN" dirty="0"/>
              <a:t>    while(</a:t>
            </a:r>
            <a:r>
              <a:rPr lang="en-US" altLang="zh-CN" dirty="0" err="1"/>
              <a:t>time.elapsed</a:t>
            </a:r>
            <a:r>
              <a:rPr lang="en-US" altLang="zh-CN" dirty="0"/>
              <a:t>() &lt; 2000) { </a:t>
            </a:r>
            <a:r>
              <a:rPr lang="en-US" altLang="zh-CN" dirty="0" err="1"/>
              <a:t>QCoreApplication</a:t>
            </a:r>
            <a:r>
              <a:rPr lang="en-US" altLang="zh-CN" dirty="0"/>
              <a:t>::</a:t>
            </a:r>
            <a:r>
              <a:rPr lang="en-US" altLang="zh-CN" dirty="0" err="1"/>
              <a:t>processEvents</a:t>
            </a:r>
            <a:r>
              <a:rPr lang="en-US" altLang="zh-CN" dirty="0"/>
              <a:t>(); }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progressBar</a:t>
            </a:r>
            <a:r>
              <a:rPr lang="en-US" altLang="zh-CN" dirty="0"/>
              <a:t>-&gt;</a:t>
            </a:r>
            <a:r>
              <a:rPr lang="en-US" altLang="zh-CN" dirty="0" err="1"/>
              <a:t>setValue</a:t>
            </a:r>
            <a:r>
              <a:rPr lang="en-US" altLang="zh-CN" dirty="0"/>
              <a:t>(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progressBar</a:t>
            </a:r>
            <a:r>
              <a:rPr lang="en-US" altLang="zh-CN" dirty="0"/>
              <a:t>-&gt;maximum());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QMessageBox</a:t>
            </a:r>
            <a:r>
              <a:rPr lang="en-US" altLang="zh-CN" dirty="0"/>
              <a:t>::information(this, </a:t>
            </a:r>
            <a:r>
              <a:rPr lang="en-US" altLang="zh-CN" dirty="0" err="1"/>
              <a:t>tr</a:t>
            </a:r>
            <a:r>
              <a:rPr lang="en-US" altLang="zh-CN" dirty="0"/>
              <a:t>("</a:t>
            </a:r>
            <a:r>
              <a:rPr lang="zh-CN" altLang="zh-CN" dirty="0"/>
              <a:t>完毕</a:t>
            </a:r>
            <a:r>
              <a:rPr lang="en-US" altLang="zh-CN" dirty="0"/>
              <a:t>"), </a:t>
            </a:r>
            <a:r>
              <a:rPr lang="en-US" altLang="zh-CN" dirty="0" err="1"/>
              <a:t>tr</a:t>
            </a:r>
            <a:r>
              <a:rPr lang="en-US" altLang="zh-CN" dirty="0"/>
              <a:t>("</a:t>
            </a:r>
            <a:r>
              <a:rPr lang="zh-CN" altLang="zh-CN" dirty="0"/>
              <a:t>子宫内壁见椭球形阴影</a:t>
            </a:r>
            <a:r>
              <a:rPr lang="en-US" altLang="zh-CN" dirty="0"/>
              <a:t>,</a:t>
            </a:r>
            <a:r>
              <a:rPr lang="zh-CN" altLang="zh-CN" dirty="0"/>
              <a:t>疑似子宫肌瘤</a:t>
            </a:r>
            <a:r>
              <a:rPr lang="en-US" altLang="zh-CN" dirty="0"/>
              <a:t>"));								</a:t>
            </a:r>
            <a:r>
              <a:rPr lang="en-US" altLang="zh-CN" dirty="0" smtClean="0"/>
              <a:t>//</a:t>
            </a:r>
            <a:r>
              <a:rPr lang="zh-CN" altLang="zh-CN" dirty="0"/>
              <a:t>消息框出诊断结果</a:t>
            </a:r>
          </a:p>
          <a:p>
            <a:r>
              <a:rPr lang="en-US" altLang="zh-CN" dirty="0" smtClean="0"/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797029" y="5544002"/>
            <a:ext cx="10258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其中的</a:t>
            </a:r>
            <a:r>
              <a:rPr lang="en-US" altLang="zh-CN" sz="1800" dirty="0" err="1"/>
              <a:t>ctImgHoughCircles</a:t>
            </a:r>
            <a:r>
              <a:rPr lang="en-US" altLang="zh-CN" sz="1800" dirty="0"/>
              <a:t>()</a:t>
            </a:r>
            <a:r>
              <a:rPr lang="zh-CN" altLang="zh-CN" sz="1800" dirty="0"/>
              <a:t>方法以</a:t>
            </a:r>
            <a:r>
              <a:rPr lang="en-US" altLang="zh-CN" sz="1800" dirty="0" err="1"/>
              <a:t>Contrib</a:t>
            </a:r>
            <a:r>
              <a:rPr lang="zh-CN" altLang="zh-CN" sz="1800" dirty="0"/>
              <a:t>扩展库中的霍夫圆算法检测和定位病灶</a:t>
            </a:r>
            <a:r>
              <a:rPr lang="zh-CN" altLang="zh-CN" sz="1800" dirty="0">
                <a:hlinkClick r:id="rId2" action="ppaction://hlinkfile"/>
              </a:rPr>
              <a:t>所在之处，实现</a:t>
            </a:r>
            <a:r>
              <a:rPr lang="zh-CN" altLang="zh-CN" sz="1800" dirty="0" smtClean="0">
                <a:hlinkClick r:id="rId2" action="ppaction://hlinkfile"/>
              </a:rPr>
              <a:t>代码</a:t>
            </a:r>
            <a:r>
              <a:rPr lang="zh-CN" altLang="en-US" sz="1800" dirty="0" smtClean="0">
                <a:hlinkClick r:id="rId2" action="ppaction://hlinkfile"/>
              </a:rPr>
              <a:t>。</a:t>
            </a: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0881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诊疗点科室管理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1136845" y="946422"/>
            <a:ext cx="4748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dirty="0"/>
              <a:t>诊疗点科室管理功能显示效果如图</a:t>
            </a:r>
            <a:r>
              <a:rPr lang="en-US" altLang="zh-CN" sz="1800" dirty="0"/>
              <a:t>22.1</a:t>
            </a:r>
            <a:r>
              <a:rPr lang="zh-CN" altLang="zh-CN" sz="1800" dirty="0"/>
              <a:t>所示。</a:t>
            </a: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687" y="1506290"/>
            <a:ext cx="2949124" cy="395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634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3</a:t>
            </a:r>
            <a:r>
              <a:rPr lang="zh-CN" altLang="zh-CN" sz="2400" b="1" dirty="0"/>
              <a:t>．保存诊断结果</a:t>
            </a:r>
          </a:p>
        </p:txBody>
      </p:sp>
      <p:sp>
        <p:nvSpPr>
          <p:cNvPr id="3" name="矩形 2"/>
          <p:cNvSpPr/>
          <p:nvPr/>
        </p:nvSpPr>
        <p:spPr>
          <a:xfrm>
            <a:off x="1136845" y="1076875"/>
            <a:ext cx="7717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将诊断结果保存在指定的目录下，用</a:t>
            </a:r>
            <a:r>
              <a:rPr lang="en-US" altLang="zh-CN" sz="1800" dirty="0" err="1"/>
              <a:t>ctImgSave</a:t>
            </a:r>
            <a:r>
              <a:rPr lang="en-US" altLang="zh-CN" sz="1800" dirty="0"/>
              <a:t>()</a:t>
            </a:r>
            <a:r>
              <a:rPr lang="zh-CN" altLang="zh-CN" sz="1800" dirty="0"/>
              <a:t>方法实现，代码如下：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6845" y="1543792"/>
            <a:ext cx="9444069" cy="2839403"/>
          </a:xfrm>
          <a:prstGeom prst="roundRect">
            <a:avLst>
              <a:gd name="adj" fmla="val 9078"/>
            </a:avLst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MainWindow</a:t>
            </a:r>
            <a:r>
              <a:rPr lang="en-US" altLang="zh-CN" dirty="0"/>
              <a:t>::</a:t>
            </a:r>
            <a:r>
              <a:rPr lang="en-US" altLang="zh-CN" dirty="0" err="1"/>
              <a:t>ctImgSave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QFile</a:t>
            </a:r>
            <a:r>
              <a:rPr lang="en-US" altLang="zh-CN" dirty="0"/>
              <a:t> image("D:\\</a:t>
            </a:r>
            <a:r>
              <a:rPr lang="en-US" altLang="zh-CN" dirty="0" err="1"/>
              <a:t>Qt</a:t>
            </a:r>
            <a:r>
              <a:rPr lang="en-US" altLang="zh-CN" dirty="0"/>
              <a:t>\\</a:t>
            </a:r>
            <a:r>
              <a:rPr lang="en-US" altLang="zh-CN" dirty="0" err="1"/>
              <a:t>imgproc</a:t>
            </a:r>
            <a:r>
              <a:rPr lang="en-US" altLang="zh-CN" dirty="0"/>
              <a:t>\\Tumor_1.jpg");	</a:t>
            </a:r>
            <a:r>
              <a:rPr lang="en-US" altLang="zh-CN" dirty="0" smtClean="0"/>
              <a:t>		//</a:t>
            </a:r>
            <a:r>
              <a:rPr lang="zh-CN" altLang="zh-CN" dirty="0"/>
              <a:t>指定保存路径及文件名</a:t>
            </a:r>
          </a:p>
          <a:p>
            <a:r>
              <a:rPr lang="en-US" altLang="zh-CN" dirty="0"/>
              <a:t>    if (!</a:t>
            </a:r>
            <a:r>
              <a:rPr lang="en-US" altLang="zh-CN" dirty="0" err="1"/>
              <a:t>image.open</a:t>
            </a:r>
            <a:r>
              <a:rPr lang="en-US" altLang="zh-CN" dirty="0"/>
              <a:t>(</a:t>
            </a:r>
            <a:r>
              <a:rPr lang="en-US" altLang="zh-CN" dirty="0" err="1"/>
              <a:t>QIODevice</a:t>
            </a:r>
            <a:r>
              <a:rPr lang="en-US" altLang="zh-CN" dirty="0"/>
              <a:t>::</a:t>
            </a:r>
            <a:r>
              <a:rPr lang="en-US" altLang="zh-CN" dirty="0" err="1"/>
              <a:t>ReadWrite</a:t>
            </a:r>
            <a:r>
              <a:rPr lang="en-US" altLang="zh-CN" dirty="0"/>
              <a:t>)) return;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QByteArray</a:t>
            </a:r>
            <a:r>
              <a:rPr lang="en-US" altLang="zh-CN" dirty="0"/>
              <a:t> </a:t>
            </a:r>
            <a:r>
              <a:rPr lang="en-US" altLang="zh-CN" dirty="0" err="1"/>
              <a:t>qba</a:t>
            </a:r>
            <a:r>
              <a:rPr lang="en-US" altLang="zh-CN" dirty="0"/>
              <a:t>;						</a:t>
            </a:r>
            <a:r>
              <a:rPr lang="en-US" altLang="zh-CN" dirty="0" smtClean="0"/>
              <a:t>//</a:t>
            </a:r>
            <a:r>
              <a:rPr lang="zh-CN" altLang="zh-CN" dirty="0"/>
              <a:t>缓存的字节数组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QBuffer</a:t>
            </a:r>
            <a:r>
              <a:rPr lang="en-US" altLang="zh-CN" dirty="0"/>
              <a:t> </a:t>
            </a:r>
            <a:r>
              <a:rPr lang="en-US" altLang="zh-CN" dirty="0" err="1"/>
              <a:t>buf</a:t>
            </a:r>
            <a:r>
              <a:rPr lang="en-US" altLang="zh-CN" dirty="0"/>
              <a:t>(&amp;</a:t>
            </a:r>
            <a:r>
              <a:rPr lang="en-US" altLang="zh-CN" dirty="0" err="1"/>
              <a:t>qba</a:t>
            </a:r>
            <a:r>
              <a:rPr lang="en-US" altLang="zh-CN" dirty="0"/>
              <a:t>);					</a:t>
            </a:r>
            <a:r>
              <a:rPr lang="en-US" altLang="zh-CN" dirty="0" smtClean="0"/>
              <a:t>//</a:t>
            </a:r>
            <a:r>
              <a:rPr lang="zh-CN" altLang="zh-CN" dirty="0"/>
              <a:t>缓存区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buf.open</a:t>
            </a:r>
            <a:r>
              <a:rPr lang="en-US" altLang="zh-CN" dirty="0"/>
              <a:t>(</a:t>
            </a:r>
            <a:r>
              <a:rPr lang="en-US" altLang="zh-CN" dirty="0" err="1"/>
              <a:t>QIODevice</a:t>
            </a:r>
            <a:r>
              <a:rPr lang="en-US" altLang="zh-CN" dirty="0"/>
              <a:t>::</a:t>
            </a:r>
            <a:r>
              <a:rPr lang="en-US" altLang="zh-CN" dirty="0" err="1"/>
              <a:t>WriteOnly</a:t>
            </a:r>
            <a:r>
              <a:rPr lang="en-US" altLang="zh-CN" dirty="0"/>
              <a:t>);				</a:t>
            </a:r>
            <a:r>
              <a:rPr lang="en-US" altLang="zh-CN" dirty="0" smtClean="0"/>
              <a:t>//</a:t>
            </a:r>
            <a:r>
              <a:rPr lang="zh-CN" altLang="zh-CN" dirty="0"/>
              <a:t>以只写方式打开缓存区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myCtQImage.save</a:t>
            </a:r>
            <a:r>
              <a:rPr lang="en-US" altLang="zh-CN" dirty="0"/>
              <a:t>(&amp;</a:t>
            </a:r>
            <a:r>
              <a:rPr lang="en-US" altLang="zh-CN" dirty="0" err="1"/>
              <a:t>buf</a:t>
            </a:r>
            <a:r>
              <a:rPr lang="en-US" altLang="zh-CN" dirty="0"/>
              <a:t>, "JPG");				</a:t>
            </a:r>
            <a:r>
              <a:rPr lang="en-US" altLang="zh-CN" dirty="0" smtClean="0"/>
              <a:t>//</a:t>
            </a:r>
            <a:r>
              <a:rPr lang="zh-CN" altLang="zh-CN" dirty="0"/>
              <a:t>以</a:t>
            </a:r>
            <a:r>
              <a:rPr lang="en-US" altLang="zh-CN" dirty="0"/>
              <a:t>JPG</a:t>
            </a:r>
            <a:r>
              <a:rPr lang="zh-CN" altLang="zh-CN" dirty="0"/>
              <a:t>格式写入缓存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image.write</a:t>
            </a:r>
            <a:r>
              <a:rPr lang="en-US" altLang="zh-CN" dirty="0"/>
              <a:t>(</a:t>
            </a:r>
            <a:r>
              <a:rPr lang="en-US" altLang="zh-CN" dirty="0" err="1"/>
              <a:t>qba</a:t>
            </a:r>
            <a:r>
              <a:rPr lang="en-US" altLang="zh-CN" dirty="0"/>
              <a:t>);					</a:t>
            </a:r>
            <a:r>
              <a:rPr lang="en-US" altLang="zh-CN" dirty="0" smtClean="0"/>
              <a:t>//</a:t>
            </a:r>
            <a:r>
              <a:rPr lang="zh-CN" altLang="zh-CN" dirty="0"/>
              <a:t>将缓存数据写入图像文件</a:t>
            </a:r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27114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799460" y="1566440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12791" y="1305965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2941960" y="1662400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05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96" y="736741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2228755" y="3601949"/>
            <a:ext cx="2556442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 dirty="0"/>
              <a:t>患者信息表单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30" y="1735859"/>
            <a:ext cx="482208" cy="545844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031238" y="1735860"/>
            <a:ext cx="4110778" cy="393906"/>
          </a:xfrm>
          <a:prstGeom prst="rect">
            <a:avLst/>
          </a:prstGeom>
          <a:noFill/>
        </p:spPr>
        <p:txBody>
          <a:bodyPr wrap="square" lIns="115777" tIns="57888" rIns="115777" bIns="57888" rtlCol="0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zh-CN" sz="1800" b="1" dirty="0"/>
              <a:t>．显示表单信息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30" y="2487224"/>
            <a:ext cx="482208" cy="545844"/>
          </a:xfrm>
          <a:prstGeom prst="rect">
            <a:avLst/>
          </a:prstGeom>
        </p:spPr>
      </p:pic>
      <p:sp>
        <p:nvSpPr>
          <p:cNvPr id="11" name="TextBox 20"/>
          <p:cNvSpPr txBox="1"/>
          <p:nvPr/>
        </p:nvSpPr>
        <p:spPr>
          <a:xfrm>
            <a:off x="6031238" y="2484975"/>
            <a:ext cx="3255752" cy="393906"/>
          </a:xfrm>
          <a:prstGeom prst="rect">
            <a:avLst/>
          </a:prstGeom>
          <a:noFill/>
        </p:spPr>
        <p:txBody>
          <a:bodyPr wrap="square" lIns="115777" tIns="57888" rIns="115777" bIns="57888" rtlCol="0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zh-CN" sz="1800" b="1" dirty="0"/>
              <a:t>．显示照片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290" y="3274239"/>
            <a:ext cx="482208" cy="545844"/>
          </a:xfrm>
          <a:prstGeom prst="rect">
            <a:avLst/>
          </a:prstGeom>
        </p:spPr>
      </p:pic>
      <p:sp>
        <p:nvSpPr>
          <p:cNvPr id="13" name="TextBox 18"/>
          <p:cNvSpPr txBox="1"/>
          <p:nvPr/>
        </p:nvSpPr>
        <p:spPr>
          <a:xfrm>
            <a:off x="6047498" y="3274240"/>
            <a:ext cx="3445757" cy="393906"/>
          </a:xfrm>
          <a:prstGeom prst="rect">
            <a:avLst/>
          </a:prstGeom>
          <a:noFill/>
        </p:spPr>
        <p:txBody>
          <a:bodyPr wrap="square" lIns="115777" tIns="57888" rIns="115777" bIns="57888" rtlCol="0">
            <a:spAutoFit/>
          </a:bodyPr>
          <a:lstStyle/>
          <a:p>
            <a:r>
              <a:rPr lang="en-US" altLang="zh-CN" sz="1800" b="1" dirty="0"/>
              <a:t>3</a:t>
            </a:r>
            <a:r>
              <a:rPr lang="zh-CN" altLang="zh-CN" sz="1800" b="1" dirty="0"/>
              <a:t>．病历联动填写</a:t>
            </a:r>
          </a:p>
        </p:txBody>
      </p:sp>
    </p:spTree>
    <p:extLst>
      <p:ext uri="{BB962C8B-B14F-4D97-AF65-F5344CB8AC3E}">
        <p14:creationId xmlns:p14="http://schemas.microsoft.com/office/powerpoint/2010/main" val="141542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  <p:bldP spid="9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zh-CN" sz="2400" b="1" dirty="0"/>
              <a:t>．显示表单信息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5023" y="985652"/>
            <a:ext cx="1031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1800" dirty="0"/>
              <a:t>当用户选择数据网格中某患者的记录条目时，执行</a:t>
            </a:r>
            <a:r>
              <a:rPr lang="en-US" altLang="zh-CN" sz="1800" dirty="0" err="1"/>
              <a:t>onTableSelectChange</a:t>
            </a:r>
            <a:r>
              <a:rPr lang="en-US" altLang="zh-CN" sz="1800" dirty="0"/>
              <a:t>()</a:t>
            </a:r>
            <a:r>
              <a:rPr lang="zh-CN" altLang="zh-CN" sz="1800" dirty="0"/>
              <a:t>方法，在表单中显示该患者的信息，实现代码如下</a:t>
            </a:r>
            <a:r>
              <a:rPr lang="zh-CN" altLang="zh-CN" sz="1800" dirty="0" smtClean="0"/>
              <a:t>：</a:t>
            </a:r>
            <a:endParaRPr lang="zh-CN" altLang="zh-CN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425039" y="1631983"/>
            <a:ext cx="9310255" cy="1259919"/>
          </a:xfrm>
          <a:prstGeom prst="round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MainWindow</a:t>
            </a:r>
            <a:r>
              <a:rPr lang="en-US" altLang="zh-CN" dirty="0"/>
              <a:t>::</a:t>
            </a:r>
            <a:r>
              <a:rPr lang="en-US" altLang="zh-CN" dirty="0" err="1"/>
              <a:t>on_basicTableView_clicked</a:t>
            </a:r>
            <a:r>
              <a:rPr lang="en-US" altLang="zh-CN" dirty="0"/>
              <a:t>(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QModelIndex</a:t>
            </a:r>
            <a:r>
              <a:rPr lang="en-US" altLang="zh-CN" dirty="0"/>
              <a:t> &amp;index)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onTableSelectChange</a:t>
            </a:r>
            <a:r>
              <a:rPr lang="en-US" altLang="zh-CN" dirty="0"/>
              <a:t>(1);</a:t>
            </a:r>
            <a:endParaRPr lang="zh-CN" altLang="zh-CN" dirty="0"/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425039" y="2891902"/>
            <a:ext cx="5940425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参数（</a:t>
            </a:r>
            <a:r>
              <a:rPr lang="en-US" altLang="zh-CN" dirty="0"/>
              <a:t>1</a:t>
            </a:r>
            <a:r>
              <a:rPr lang="zh-CN" altLang="zh-CN" dirty="0"/>
              <a:t>）表示获取当前选中的条目行索引。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onTableSelectChange</a:t>
            </a:r>
            <a:r>
              <a:rPr lang="en-US" altLang="zh-CN" dirty="0">
                <a:hlinkClick r:id="rId2" action="ppaction://hlinkfile"/>
              </a:rPr>
              <a:t>()</a:t>
            </a:r>
            <a:r>
              <a:rPr lang="zh-CN" altLang="zh-CN" dirty="0">
                <a:hlinkClick r:id="rId2" action="ppaction://hlinkfile"/>
              </a:rPr>
              <a:t>方法的实现</a:t>
            </a:r>
            <a:r>
              <a:rPr lang="zh-CN" altLang="zh-CN" dirty="0" smtClean="0">
                <a:hlinkClick r:id="rId2" action="ppaction://hlinkfile"/>
              </a:rPr>
              <a:t>代码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04868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zh-CN" sz="2400" b="1" dirty="0"/>
              <a:t>．显示照片</a:t>
            </a:r>
          </a:p>
        </p:txBody>
      </p:sp>
      <p:sp>
        <p:nvSpPr>
          <p:cNvPr id="3" name="矩形 2"/>
          <p:cNvSpPr/>
          <p:nvPr/>
        </p:nvSpPr>
        <p:spPr>
          <a:xfrm>
            <a:off x="1210860" y="946422"/>
            <a:ext cx="550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/>
              <a:t>showUserPhoto</a:t>
            </a:r>
            <a:r>
              <a:rPr lang="en-US" altLang="zh-CN" sz="1800" dirty="0"/>
              <a:t>()</a:t>
            </a:r>
            <a:r>
              <a:rPr lang="zh-CN" altLang="zh-CN" sz="1800" dirty="0"/>
              <a:t>方法显示患者照片，实现代码如下：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4410" y="1508166"/>
            <a:ext cx="9381507" cy="4627513"/>
          </a:xfrm>
          <a:prstGeom prst="roundRect">
            <a:avLst>
              <a:gd name="adj" fmla="val 4372"/>
            </a:avLst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MainWindow</a:t>
            </a:r>
            <a:r>
              <a:rPr lang="en-US" altLang="zh-CN" dirty="0"/>
              <a:t>::</a:t>
            </a:r>
            <a:r>
              <a:rPr lang="en-US" altLang="zh-CN" dirty="0" err="1"/>
              <a:t>showUserPhoto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QPixmap</a:t>
            </a:r>
            <a:r>
              <a:rPr lang="en-US" altLang="zh-CN" dirty="0"/>
              <a:t> photo;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QModelIndex</a:t>
            </a:r>
            <a:r>
              <a:rPr lang="en-US" altLang="zh-CN" dirty="0"/>
              <a:t> index;</a:t>
            </a:r>
            <a:endParaRPr lang="zh-CN" altLang="zh-CN" dirty="0"/>
          </a:p>
          <a:p>
            <a:r>
              <a:rPr lang="en-US" altLang="zh-CN" dirty="0"/>
              <a:t>    for(</a:t>
            </a:r>
            <a:r>
              <a:rPr lang="en-US" altLang="zh-CN" dirty="0" err="1"/>
              <a:t>int</a:t>
            </a:r>
            <a:r>
              <a:rPr lang="en-US" altLang="zh-CN" dirty="0"/>
              <a:t> i = 0; i &lt; </a:t>
            </a:r>
            <a:r>
              <a:rPr lang="en-US" altLang="zh-CN" dirty="0" err="1"/>
              <a:t>model_d</a:t>
            </a:r>
            <a:r>
              <a:rPr lang="en-US" altLang="zh-CN" dirty="0"/>
              <a:t>-&gt;</a:t>
            </a:r>
            <a:r>
              <a:rPr lang="en-US" altLang="zh-CN" dirty="0" err="1"/>
              <a:t>rowCount</a:t>
            </a:r>
            <a:r>
              <a:rPr lang="en-US" altLang="zh-CN" dirty="0"/>
              <a:t>(); i++)</a:t>
            </a:r>
            <a:endParaRPr lang="zh-CN" altLang="zh-CN" dirty="0"/>
          </a:p>
          <a:p>
            <a:r>
              <a:rPr lang="en-US" altLang="zh-CN" dirty="0"/>
              <a:t>    {</a:t>
            </a:r>
            <a:endParaRPr lang="zh-CN" altLang="zh-CN" dirty="0"/>
          </a:p>
          <a:p>
            <a:r>
              <a:rPr lang="en-US" altLang="zh-CN" dirty="0"/>
              <a:t>        index = </a:t>
            </a:r>
            <a:r>
              <a:rPr lang="en-US" altLang="zh-CN" dirty="0" err="1"/>
              <a:t>model_d</a:t>
            </a:r>
            <a:r>
              <a:rPr lang="en-US" altLang="zh-CN" dirty="0"/>
              <a:t>-&gt;index(i, 0);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QString</a:t>
            </a:r>
            <a:r>
              <a:rPr lang="en-US" altLang="zh-CN" dirty="0"/>
              <a:t> </a:t>
            </a:r>
            <a:r>
              <a:rPr lang="en-US" altLang="zh-CN" dirty="0" err="1"/>
              <a:t>current_name</a:t>
            </a:r>
            <a:r>
              <a:rPr lang="en-US" altLang="zh-CN" dirty="0"/>
              <a:t> = </a:t>
            </a:r>
            <a:r>
              <a:rPr lang="en-US" altLang="zh-CN" dirty="0" err="1"/>
              <a:t>model_d</a:t>
            </a:r>
            <a:r>
              <a:rPr lang="en-US" altLang="zh-CN" dirty="0"/>
              <a:t>-&gt;data(index).</a:t>
            </a:r>
            <a:r>
              <a:rPr lang="en-US" altLang="zh-CN" dirty="0" err="1"/>
              <a:t>toString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        if(</a:t>
            </a:r>
            <a:r>
              <a:rPr lang="en-US" altLang="zh-CN" dirty="0" err="1"/>
              <a:t>current_name.compare</a:t>
            </a:r>
            <a:r>
              <a:rPr lang="en-US" altLang="zh-CN" dirty="0"/>
              <a:t>(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nameLabel</a:t>
            </a:r>
            <a:r>
              <a:rPr lang="en-US" altLang="zh-CN" dirty="0"/>
              <a:t>-&gt;text()) == 0)</a:t>
            </a:r>
            <a:endParaRPr lang="zh-CN" altLang="zh-CN" dirty="0"/>
          </a:p>
          <a:p>
            <a:r>
              <a:rPr lang="en-US" altLang="zh-CN" dirty="0"/>
              <a:t>        {</a:t>
            </a:r>
            <a:endParaRPr lang="zh-CN" altLang="zh-CN" dirty="0"/>
          </a:p>
          <a:p>
            <a:r>
              <a:rPr lang="en-US" altLang="zh-CN" dirty="0"/>
              <a:t>            index = </a:t>
            </a:r>
            <a:r>
              <a:rPr lang="en-US" altLang="zh-CN" dirty="0" err="1"/>
              <a:t>model_d</a:t>
            </a:r>
            <a:r>
              <a:rPr lang="en-US" altLang="zh-CN" dirty="0"/>
              <a:t>-&gt;index(i, 2);</a:t>
            </a:r>
            <a:endParaRPr lang="zh-CN" altLang="zh-CN" dirty="0"/>
          </a:p>
          <a:p>
            <a:r>
              <a:rPr lang="en-US" altLang="zh-CN" dirty="0"/>
              <a:t>            break;</a:t>
            </a:r>
            <a:endParaRPr lang="zh-CN" altLang="zh-CN" dirty="0"/>
          </a:p>
          <a:p>
            <a:r>
              <a:rPr lang="en-US" altLang="zh-CN" dirty="0"/>
              <a:t>        }</a:t>
            </a:r>
            <a:endParaRPr lang="zh-CN" altLang="zh-CN" dirty="0"/>
          </a:p>
          <a:p>
            <a:r>
              <a:rPr lang="en-US" altLang="zh-CN" dirty="0"/>
              <a:t>    }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photo.loadFromData</a:t>
            </a:r>
            <a:r>
              <a:rPr lang="en-US" altLang="zh-CN" dirty="0"/>
              <a:t>(</a:t>
            </a:r>
            <a:r>
              <a:rPr lang="en-US" altLang="zh-CN" dirty="0" err="1"/>
              <a:t>model_d</a:t>
            </a:r>
            <a:r>
              <a:rPr lang="en-US" altLang="zh-CN" dirty="0"/>
              <a:t>-&gt;data(index).</a:t>
            </a:r>
            <a:r>
              <a:rPr lang="en-US" altLang="zh-CN" dirty="0" err="1"/>
              <a:t>toByteArray</a:t>
            </a:r>
            <a:r>
              <a:rPr lang="en-US" altLang="zh-CN" dirty="0"/>
              <a:t>(), "JPG");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photoLabel</a:t>
            </a:r>
            <a:r>
              <a:rPr lang="en-US" altLang="zh-CN" dirty="0"/>
              <a:t>-&gt;</a:t>
            </a:r>
            <a:r>
              <a:rPr lang="en-US" altLang="zh-CN" dirty="0" err="1"/>
              <a:t>setPixmap</a:t>
            </a:r>
            <a:r>
              <a:rPr lang="en-US" altLang="zh-CN" dirty="0"/>
              <a:t>(photo);</a:t>
            </a:r>
            <a:endParaRPr lang="zh-CN" altLang="zh-CN" dirty="0"/>
          </a:p>
          <a:p>
            <a:r>
              <a:rPr lang="en-US" altLang="zh-CN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6396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3</a:t>
            </a:r>
            <a:r>
              <a:rPr lang="zh-CN" altLang="zh-CN" sz="2400" b="1" dirty="0"/>
              <a:t>．病历联动填写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3148" y="1033153"/>
            <a:ext cx="1045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/>
              <a:t>当切换到“病历”选项卡时，联动填写并显示该患者的详细病历信息，该功能的实现代码如下</a:t>
            </a:r>
            <a:r>
              <a:rPr lang="zh-CN" altLang="zh-CN" sz="1800" dirty="0" smtClean="0"/>
              <a:t>：</a:t>
            </a:r>
            <a:endParaRPr lang="zh-CN" altLang="zh-CN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136845" y="1402485"/>
            <a:ext cx="9064059" cy="5376029"/>
          </a:xfrm>
          <a:prstGeom prst="roundRect">
            <a:avLst>
              <a:gd name="adj" fmla="val 3161"/>
            </a:avLst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MainWindow</a:t>
            </a:r>
            <a:r>
              <a:rPr lang="en-US" altLang="zh-CN" dirty="0"/>
              <a:t>::</a:t>
            </a:r>
            <a:r>
              <a:rPr lang="en-US" altLang="zh-CN" dirty="0" err="1"/>
              <a:t>on_tabWidget_tabBarClicked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index)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 //</a:t>
            </a:r>
            <a:r>
              <a:rPr lang="zh-CN" altLang="zh-CN" dirty="0"/>
              <a:t>填写病历</a:t>
            </a:r>
          </a:p>
          <a:p>
            <a:r>
              <a:rPr lang="en-US" altLang="zh-CN" dirty="0"/>
              <a:t>    if(index == 1)</a:t>
            </a:r>
            <a:endParaRPr lang="zh-CN" altLang="zh-CN" dirty="0"/>
          </a:p>
          <a:p>
            <a:r>
              <a:rPr lang="en-US" altLang="zh-CN" dirty="0"/>
              <a:t>    {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QModelIndex</a:t>
            </a:r>
            <a:r>
              <a:rPr lang="en-US" altLang="zh-CN" dirty="0"/>
              <a:t> index;</a:t>
            </a:r>
            <a:endParaRPr lang="zh-CN" altLang="zh-CN" dirty="0"/>
          </a:p>
          <a:p>
            <a:r>
              <a:rPr lang="en-US" altLang="zh-CN" dirty="0"/>
              <a:t>        for(</a:t>
            </a:r>
            <a:r>
              <a:rPr lang="en-US" altLang="zh-CN" dirty="0" err="1"/>
              <a:t>int</a:t>
            </a:r>
            <a:r>
              <a:rPr lang="en-US" altLang="zh-CN" dirty="0"/>
              <a:t> i = 0; i &lt; </a:t>
            </a:r>
            <a:r>
              <a:rPr lang="en-US" altLang="zh-CN" dirty="0" err="1"/>
              <a:t>model_d</a:t>
            </a:r>
            <a:r>
              <a:rPr lang="en-US" altLang="zh-CN" dirty="0"/>
              <a:t>-&gt;</a:t>
            </a:r>
            <a:r>
              <a:rPr lang="en-US" altLang="zh-CN" dirty="0" err="1"/>
              <a:t>rowCount</a:t>
            </a:r>
            <a:r>
              <a:rPr lang="en-US" altLang="zh-CN" dirty="0"/>
              <a:t>(); i++)</a:t>
            </a:r>
            <a:endParaRPr lang="zh-CN" altLang="zh-CN" dirty="0"/>
          </a:p>
          <a:p>
            <a:r>
              <a:rPr lang="en-US" altLang="zh-CN" dirty="0"/>
              <a:t>        {</a:t>
            </a:r>
            <a:endParaRPr lang="zh-CN" altLang="zh-CN" dirty="0"/>
          </a:p>
          <a:p>
            <a:r>
              <a:rPr lang="en-US" altLang="zh-CN" dirty="0"/>
              <a:t>            index = </a:t>
            </a:r>
            <a:r>
              <a:rPr lang="en-US" altLang="zh-CN" dirty="0" err="1"/>
              <a:t>model_d</a:t>
            </a:r>
            <a:r>
              <a:rPr lang="en-US" altLang="zh-CN" dirty="0"/>
              <a:t>-&gt;index(i, 0);</a:t>
            </a:r>
            <a:endParaRPr lang="zh-CN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QString</a:t>
            </a:r>
            <a:r>
              <a:rPr lang="en-US" altLang="zh-CN" dirty="0"/>
              <a:t> </a:t>
            </a:r>
            <a:r>
              <a:rPr lang="en-US" altLang="zh-CN" dirty="0" err="1"/>
              <a:t>current_name</a:t>
            </a:r>
            <a:r>
              <a:rPr lang="en-US" altLang="zh-CN" dirty="0"/>
              <a:t> = </a:t>
            </a:r>
            <a:r>
              <a:rPr lang="en-US" altLang="zh-CN" dirty="0" err="1"/>
              <a:t>model_d</a:t>
            </a:r>
            <a:r>
              <a:rPr lang="en-US" altLang="zh-CN" dirty="0"/>
              <a:t>-&gt;data(index).</a:t>
            </a:r>
            <a:r>
              <a:rPr lang="en-US" altLang="zh-CN" dirty="0" err="1"/>
              <a:t>toString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            if(</a:t>
            </a:r>
            <a:r>
              <a:rPr lang="en-US" altLang="zh-CN" dirty="0" err="1"/>
              <a:t>current_name.compare</a:t>
            </a:r>
            <a:r>
              <a:rPr lang="en-US" altLang="zh-CN" dirty="0"/>
              <a:t>(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nameLabel</a:t>
            </a:r>
            <a:r>
              <a:rPr lang="en-US" altLang="zh-CN" dirty="0"/>
              <a:t>-&gt;text()) == 0)</a:t>
            </a:r>
            <a:endParaRPr lang="zh-CN" altLang="zh-CN" dirty="0"/>
          </a:p>
          <a:p>
            <a:r>
              <a:rPr lang="en-US" altLang="zh-CN" dirty="0"/>
              <a:t>            {</a:t>
            </a:r>
            <a:endParaRPr lang="zh-CN" altLang="zh-CN" dirty="0"/>
          </a:p>
          <a:p>
            <a:r>
              <a:rPr lang="en-US" altLang="zh-CN" dirty="0"/>
              <a:t>                index = </a:t>
            </a:r>
            <a:r>
              <a:rPr lang="en-US" altLang="zh-CN" dirty="0" err="1"/>
              <a:t>model_d</a:t>
            </a:r>
            <a:r>
              <a:rPr lang="en-US" altLang="zh-CN" dirty="0"/>
              <a:t>-&gt;index(i, 1);</a:t>
            </a:r>
            <a:endParaRPr lang="zh-CN" altLang="zh-CN" dirty="0"/>
          </a:p>
          <a:p>
            <a:r>
              <a:rPr lang="en-US" altLang="zh-CN" dirty="0"/>
              <a:t>                break;</a:t>
            </a:r>
            <a:endParaRPr lang="zh-CN" altLang="zh-CN" dirty="0"/>
          </a:p>
          <a:p>
            <a:r>
              <a:rPr lang="en-US" altLang="zh-CN" dirty="0"/>
              <a:t>            }</a:t>
            </a:r>
            <a:endParaRPr lang="zh-CN" altLang="zh-CN" dirty="0"/>
          </a:p>
          <a:p>
            <a:r>
              <a:rPr lang="en-US" altLang="zh-CN" dirty="0"/>
              <a:t>        }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caseTextEdit</a:t>
            </a:r>
            <a:r>
              <a:rPr lang="en-US" altLang="zh-CN" dirty="0"/>
              <a:t>-&gt;</a:t>
            </a:r>
            <a:r>
              <a:rPr lang="en-US" altLang="zh-CN" dirty="0" err="1"/>
              <a:t>setText</a:t>
            </a:r>
            <a:r>
              <a:rPr lang="en-US" altLang="zh-CN" dirty="0"/>
              <a:t>(</a:t>
            </a:r>
            <a:r>
              <a:rPr lang="en-US" altLang="zh-CN" dirty="0" err="1"/>
              <a:t>model_d</a:t>
            </a:r>
            <a:r>
              <a:rPr lang="en-US" altLang="zh-CN" dirty="0"/>
              <a:t>-&gt;data(index).</a:t>
            </a:r>
            <a:r>
              <a:rPr lang="en-US" altLang="zh-CN" dirty="0" err="1"/>
              <a:t>toString</a:t>
            </a:r>
            <a:r>
              <a:rPr lang="en-US" altLang="zh-CN" dirty="0"/>
              <a:t>());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ui</a:t>
            </a:r>
            <a:r>
              <a:rPr lang="en-US" altLang="zh-CN" dirty="0"/>
              <a:t>-&gt;</a:t>
            </a:r>
            <a:r>
              <a:rPr lang="en-US" altLang="zh-CN" dirty="0" err="1"/>
              <a:t>caseTextEdit</a:t>
            </a:r>
            <a:r>
              <a:rPr lang="en-US" altLang="zh-CN" dirty="0"/>
              <a:t>-&gt;</a:t>
            </a:r>
            <a:r>
              <a:rPr lang="en-US" altLang="zh-CN" dirty="0" err="1"/>
              <a:t>setFont</a:t>
            </a:r>
            <a:r>
              <a:rPr lang="en-US" altLang="zh-CN" dirty="0"/>
              <a:t>(</a:t>
            </a:r>
            <a:r>
              <a:rPr lang="en-US" altLang="zh-CN" dirty="0" err="1"/>
              <a:t>QFont</a:t>
            </a:r>
            <a:r>
              <a:rPr lang="en-US" altLang="zh-CN" dirty="0"/>
              <a:t>("</a:t>
            </a:r>
            <a:r>
              <a:rPr lang="zh-CN" altLang="zh-CN" dirty="0"/>
              <a:t>楷体</a:t>
            </a:r>
            <a:r>
              <a:rPr lang="en-US" altLang="zh-CN" dirty="0"/>
              <a:t>", 12));		</a:t>
            </a:r>
            <a:r>
              <a:rPr lang="en-US" altLang="zh-CN" dirty="0" smtClean="0"/>
              <a:t>//</a:t>
            </a:r>
            <a:r>
              <a:rPr lang="zh-CN" altLang="zh-CN" dirty="0"/>
              <a:t>设置字体、字号</a:t>
            </a:r>
          </a:p>
          <a:p>
            <a:r>
              <a:rPr lang="en-US" altLang="zh-CN" dirty="0"/>
              <a:t>    }</a:t>
            </a:r>
            <a:endParaRPr lang="zh-CN" altLang="zh-CN" dirty="0"/>
          </a:p>
          <a:p>
            <a:r>
              <a:rPr lang="en-US" altLang="zh-CN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4250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1278" y="1330037"/>
            <a:ext cx="9999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400" b="1" dirty="0" smtClean="0">
                <a:solidFill>
                  <a:srgbClr val="663300"/>
                </a:solidFill>
              </a:rPr>
              <a:t>第</a:t>
            </a:r>
            <a:r>
              <a:rPr lang="en-US" altLang="zh-CN" sz="4400" b="1" dirty="0" smtClean="0">
                <a:solidFill>
                  <a:srgbClr val="663300"/>
                </a:solidFill>
              </a:rPr>
              <a:t>22</a:t>
            </a:r>
            <a:r>
              <a:rPr lang="zh-CN" altLang="zh-CN" sz="4400" b="1" dirty="0" smtClean="0">
                <a:solidFill>
                  <a:srgbClr val="663300"/>
                </a:solidFill>
              </a:rPr>
              <a:t>章</a:t>
            </a:r>
            <a:r>
              <a:rPr lang="en-US" altLang="zh-CN" sz="4400" b="1" dirty="0" smtClean="0">
                <a:solidFill>
                  <a:srgbClr val="663300"/>
                </a:solidFill>
              </a:rPr>
              <a:t>  </a:t>
            </a:r>
            <a:r>
              <a:rPr lang="zh-CN" altLang="zh-CN" sz="4400" b="1" dirty="0">
                <a:solidFill>
                  <a:srgbClr val="663300"/>
                </a:solidFill>
              </a:rPr>
              <a:t>【综合实例】医院远程诊断系统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4504" y="3111333"/>
            <a:ext cx="656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——</a:t>
            </a:r>
            <a:r>
              <a:rPr lang="zh-CN" altLang="zh-CN" sz="3600" b="1" dirty="0"/>
              <a:t>远程诊疗系统运行</a:t>
            </a:r>
            <a:r>
              <a:rPr lang="zh-CN" altLang="zh-CN" sz="3600" b="1" dirty="0" smtClean="0"/>
              <a:t>演示</a:t>
            </a:r>
            <a:endParaRPr lang="zh-CN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2988093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6372" y="177679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69703" y="151631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5398872" y="187275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01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08" y="94709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4341283" y="3812301"/>
            <a:ext cx="3413308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 dirty="0"/>
              <a:t>启动、连接数据库</a:t>
            </a:r>
          </a:p>
        </p:txBody>
      </p:sp>
    </p:spTree>
    <p:extLst>
      <p:ext uri="{BB962C8B-B14F-4D97-AF65-F5344CB8AC3E}">
        <p14:creationId xmlns:p14="http://schemas.microsoft.com/office/powerpoint/2010/main" val="10187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启动、连接数据库</a:t>
            </a:r>
          </a:p>
        </p:txBody>
      </p:sp>
      <p:sp>
        <p:nvSpPr>
          <p:cNvPr id="3" name="矩形 2"/>
          <p:cNvSpPr/>
          <p:nvPr/>
        </p:nvSpPr>
        <p:spPr>
          <a:xfrm>
            <a:off x="1136845" y="1017498"/>
            <a:ext cx="9776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/>
            <a:r>
              <a:rPr lang="zh-CN" altLang="zh-CN" sz="1800" dirty="0"/>
              <a:t>运行程序，首先出现消息框，提示后台数据库已启动，单击“</a:t>
            </a:r>
            <a:r>
              <a:rPr lang="en-US" altLang="zh-CN" sz="1800" dirty="0"/>
              <a:t>OK</a:t>
            </a:r>
            <a:r>
              <a:rPr lang="zh-CN" altLang="zh-CN" sz="1800" dirty="0"/>
              <a:t>”按钮启动数据库，如图</a:t>
            </a:r>
            <a:r>
              <a:rPr lang="en-US" altLang="zh-CN" sz="1800" dirty="0"/>
              <a:t>22.16</a:t>
            </a:r>
            <a:r>
              <a:rPr lang="zh-CN" altLang="zh-CN" sz="1800" dirty="0"/>
              <a:t>所示。</a:t>
            </a:r>
          </a:p>
        </p:txBody>
      </p:sp>
      <p:pic>
        <p:nvPicPr>
          <p:cNvPr id="15362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417" y="1905041"/>
            <a:ext cx="3580669" cy="160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862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启动、连接数据库</a:t>
            </a:r>
          </a:p>
        </p:txBody>
      </p:sp>
      <p:sp>
        <p:nvSpPr>
          <p:cNvPr id="3" name="矩形 2"/>
          <p:cNvSpPr/>
          <p:nvPr/>
        </p:nvSpPr>
        <p:spPr>
          <a:xfrm>
            <a:off x="1136845" y="1017498"/>
            <a:ext cx="8798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接下来出现的是系统主界面，初始显示一张默认的</a:t>
            </a:r>
            <a:r>
              <a:rPr lang="en-US" altLang="zh-CN" sz="1800" dirty="0"/>
              <a:t>CT</a:t>
            </a:r>
            <a:r>
              <a:rPr lang="zh-CN" altLang="zh-CN" sz="1800" dirty="0"/>
              <a:t>相片，如图</a:t>
            </a:r>
            <a:r>
              <a:rPr lang="en-US" altLang="zh-CN" sz="1800" dirty="0"/>
              <a:t>22.17</a:t>
            </a:r>
            <a:r>
              <a:rPr lang="zh-CN" altLang="zh-CN" sz="1800" dirty="0"/>
              <a:t>所示。</a:t>
            </a:r>
          </a:p>
        </p:txBody>
      </p:sp>
      <p:pic>
        <p:nvPicPr>
          <p:cNvPr id="16386" name="图片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83" y="1485364"/>
            <a:ext cx="5642924" cy="478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934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6372" y="177679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69703" y="151631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5398872" y="187275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02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08" y="94709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4662206" y="3820579"/>
            <a:ext cx="2556442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 dirty="0"/>
              <a:t>执行诊断分析</a:t>
            </a:r>
          </a:p>
        </p:txBody>
      </p:sp>
    </p:spTree>
    <p:extLst>
      <p:ext uri="{BB962C8B-B14F-4D97-AF65-F5344CB8AC3E}">
        <p14:creationId xmlns:p14="http://schemas.microsoft.com/office/powerpoint/2010/main" val="121137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6372" y="177679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69703" y="151631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5398872" y="187275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02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08" y="94709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4471908" y="3812301"/>
            <a:ext cx="3227323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2800" b="1" dirty="0"/>
              <a:t>CT</a:t>
            </a:r>
            <a:r>
              <a:rPr lang="zh-CN" altLang="zh-CN" sz="2800" b="1" dirty="0"/>
              <a:t>影像显示和处理</a:t>
            </a:r>
          </a:p>
        </p:txBody>
      </p:sp>
    </p:spTree>
    <p:extLst>
      <p:ext uri="{BB962C8B-B14F-4D97-AF65-F5344CB8AC3E}">
        <p14:creationId xmlns:p14="http://schemas.microsoft.com/office/powerpoint/2010/main" val="3453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执行诊断分析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1136845" y="981872"/>
            <a:ext cx="7377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单击“开始诊断”按钮，选择一张</a:t>
            </a:r>
            <a:r>
              <a:rPr lang="en-US" altLang="zh-CN" sz="1800" dirty="0"/>
              <a:t>CT</a:t>
            </a:r>
            <a:r>
              <a:rPr lang="zh-CN" altLang="zh-CN" sz="1800" dirty="0"/>
              <a:t>相片并打开，如图</a:t>
            </a:r>
            <a:r>
              <a:rPr lang="en-US" altLang="zh-CN" sz="1800" dirty="0"/>
              <a:t>22.18</a:t>
            </a:r>
            <a:r>
              <a:rPr lang="zh-CN" altLang="zh-CN" sz="1800" dirty="0"/>
              <a:t>所示。</a:t>
            </a:r>
          </a:p>
        </p:txBody>
      </p:sp>
      <p:pic>
        <p:nvPicPr>
          <p:cNvPr id="17410" name="图片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690" y="1351204"/>
            <a:ext cx="6025675" cy="42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91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执行诊断分析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1283229" y="993924"/>
            <a:ext cx="648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dirty="0"/>
              <a:t>在诊断分析进行中，进度条显示分析的进度，如图</a:t>
            </a:r>
            <a:r>
              <a:rPr lang="en-US" altLang="zh-CN" sz="1800" dirty="0"/>
              <a:t>22.19</a:t>
            </a:r>
            <a:r>
              <a:rPr lang="zh-CN" altLang="zh-CN" sz="1800" dirty="0"/>
              <a:t>所示。</a:t>
            </a:r>
          </a:p>
        </p:txBody>
      </p:sp>
      <p:pic>
        <p:nvPicPr>
          <p:cNvPr id="18434" name="图片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64" y="1465551"/>
            <a:ext cx="5875791" cy="500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996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执行诊断分析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1136845" y="1136252"/>
            <a:ext cx="7349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诊断结束，程序圈出病灶区，并用消息框显示诊断结果，如图</a:t>
            </a:r>
            <a:r>
              <a:rPr lang="en-US" altLang="zh-CN" sz="1800" dirty="0"/>
              <a:t>22.20</a:t>
            </a:r>
            <a:r>
              <a:rPr lang="zh-CN" altLang="zh-CN" sz="1800" dirty="0"/>
              <a:t>所示。</a:t>
            </a:r>
          </a:p>
        </p:txBody>
      </p:sp>
      <p:pic>
        <p:nvPicPr>
          <p:cNvPr id="19458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47" y="1631476"/>
            <a:ext cx="5794106" cy="491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239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6372" y="177679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69703" y="151631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5398872" y="187275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03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08" y="94709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4662206" y="3820579"/>
            <a:ext cx="2556442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 dirty="0"/>
              <a:t>表单信息联动</a:t>
            </a:r>
          </a:p>
        </p:txBody>
      </p:sp>
    </p:spTree>
    <p:extLst>
      <p:ext uri="{BB962C8B-B14F-4D97-AF65-F5344CB8AC3E}">
        <p14:creationId xmlns:p14="http://schemas.microsoft.com/office/powerpoint/2010/main" val="117280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表单信息联动</a:t>
            </a:r>
          </a:p>
        </p:txBody>
      </p:sp>
      <p:sp>
        <p:nvSpPr>
          <p:cNvPr id="3" name="矩形 2"/>
          <p:cNvSpPr/>
          <p:nvPr/>
        </p:nvSpPr>
        <p:spPr>
          <a:xfrm>
            <a:off x="856405" y="969997"/>
            <a:ext cx="10235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在数据网格表中选择不同患者的记录条目，表单中也会联动更新对应患者的信息，如图</a:t>
            </a:r>
            <a:r>
              <a:rPr lang="en-US" altLang="zh-CN" sz="1800" dirty="0"/>
              <a:t>22.21</a:t>
            </a:r>
            <a:r>
              <a:rPr lang="zh-CN" altLang="zh-CN" sz="1800" dirty="0"/>
              <a:t>所示</a:t>
            </a:r>
            <a:endParaRPr lang="zh-CN" altLang="en-US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451513"/>
              </p:ext>
            </p:extLst>
          </p:nvPr>
        </p:nvGraphicFramePr>
        <p:xfrm>
          <a:off x="1472540" y="1598004"/>
          <a:ext cx="8704120" cy="3698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Visio" r:id="rId3" imgW="16389730" imgH="6980212" progId="Visio.Drawing.11">
                  <p:embed/>
                </p:oleObj>
              </mc:Choice>
              <mc:Fallback>
                <p:oleObj name="Visio" r:id="rId3" imgW="16389730" imgH="698021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2540" y="1598004"/>
                        <a:ext cx="8704120" cy="36983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317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6372" y="177679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69703" y="151631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5398872" y="187275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04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08" y="94709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4780184" y="3820579"/>
            <a:ext cx="2320485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 dirty="0" smtClean="0"/>
              <a:t>查</a:t>
            </a:r>
            <a:r>
              <a:rPr lang="en-US" altLang="zh-CN" sz="2800" b="1" dirty="0" smtClean="0"/>
              <a:t>  </a:t>
            </a:r>
            <a:r>
              <a:rPr lang="zh-CN" altLang="zh-CN" sz="2800" b="1" dirty="0" smtClean="0"/>
              <a:t>看</a:t>
            </a:r>
            <a:r>
              <a:rPr lang="en-US" altLang="zh-CN" sz="2800" b="1" dirty="0" smtClean="0"/>
              <a:t>  </a:t>
            </a:r>
            <a:r>
              <a:rPr lang="zh-CN" altLang="zh-CN" sz="2800" b="1" dirty="0" smtClean="0"/>
              <a:t>病</a:t>
            </a:r>
            <a:r>
              <a:rPr lang="en-US" altLang="zh-CN" sz="2800" b="1" dirty="0" smtClean="0"/>
              <a:t>  </a:t>
            </a:r>
            <a:r>
              <a:rPr lang="zh-CN" altLang="zh-CN" sz="2800" b="1" dirty="0" smtClean="0"/>
              <a:t>历</a:t>
            </a:r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63818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查看病历</a:t>
            </a:r>
          </a:p>
        </p:txBody>
      </p:sp>
      <p:sp>
        <p:nvSpPr>
          <p:cNvPr id="3" name="矩形 2"/>
          <p:cNvSpPr/>
          <p:nvPr/>
        </p:nvSpPr>
        <p:spPr>
          <a:xfrm>
            <a:off x="963283" y="958122"/>
            <a:ext cx="8240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切换到“病历”选项卡，可查看到该名患者的详细病历信息，如图</a:t>
            </a:r>
            <a:r>
              <a:rPr lang="en-US" altLang="zh-CN" sz="1800" dirty="0"/>
              <a:t>22.22</a:t>
            </a:r>
            <a:r>
              <a:rPr lang="zh-CN" altLang="zh-CN" sz="1800" dirty="0"/>
              <a:t>所示。</a:t>
            </a:r>
          </a:p>
        </p:txBody>
      </p:sp>
      <p:pic>
        <p:nvPicPr>
          <p:cNvPr id="34818" name="图片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507" y="1481384"/>
            <a:ext cx="5689724" cy="483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120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诊疗点科室管理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868281" y="946247"/>
            <a:ext cx="10152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CT</a:t>
            </a:r>
            <a:r>
              <a:rPr lang="zh-CN" altLang="en-US" sz="1800" dirty="0"/>
              <a:t>影像的远程处理及诊断如图</a:t>
            </a:r>
            <a:r>
              <a:rPr lang="en-US" altLang="zh-CN" sz="1800" dirty="0"/>
              <a:t>22.2</a:t>
            </a:r>
            <a:r>
              <a:rPr lang="zh-CN" altLang="en-US" sz="1800" dirty="0"/>
              <a:t>所示，图中央显示一幅高清</a:t>
            </a:r>
            <a:r>
              <a:rPr lang="en-US" altLang="zh-CN" sz="1800" dirty="0"/>
              <a:t>CT</a:t>
            </a:r>
            <a:r>
              <a:rPr lang="zh-CN" altLang="en-US" sz="1800" dirty="0"/>
              <a:t>相片，右上角有年月日及时间显示。</a:t>
            </a:r>
          </a:p>
        </p:txBody>
      </p:sp>
      <p:pic>
        <p:nvPicPr>
          <p:cNvPr id="1026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105" y="1442150"/>
            <a:ext cx="5401129" cy="415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46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6372" y="177679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69703" y="151631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5398872" y="187275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03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08" y="94709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4471908" y="3812301"/>
            <a:ext cx="2867043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 dirty="0"/>
              <a:t>患者信息选项卡</a:t>
            </a:r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7023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6845" y="32890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患者信息选项卡</a:t>
            </a:r>
            <a:endParaRPr lang="zh-CN" altLang="zh-CN" sz="2400" b="1" dirty="0"/>
          </a:p>
        </p:txBody>
      </p:sp>
      <p:sp>
        <p:nvSpPr>
          <p:cNvPr id="3" name="矩形 2"/>
          <p:cNvSpPr/>
          <p:nvPr/>
        </p:nvSpPr>
        <p:spPr>
          <a:xfrm>
            <a:off x="1136845" y="922496"/>
            <a:ext cx="9907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以表单形式显示患者的基本建档信息，如图</a:t>
            </a:r>
            <a:r>
              <a:rPr lang="en-US" altLang="zh-CN" sz="1800" dirty="0"/>
              <a:t>22.3</a:t>
            </a:r>
            <a:r>
              <a:rPr lang="zh-CN" altLang="zh-CN" sz="1800" dirty="0"/>
              <a:t>所示，包括“信息”和“病历”两个选项长。</a:t>
            </a:r>
          </a:p>
        </p:txBody>
      </p:sp>
      <p:pic>
        <p:nvPicPr>
          <p:cNvPr id="1026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947" y="1493708"/>
            <a:ext cx="4248783" cy="3472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7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8103" y="278444"/>
            <a:ext cx="11224649" cy="6748788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7" tIns="43415" rIns="86837" bIns="43415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6372" y="1776792"/>
            <a:ext cx="1641353" cy="1794289"/>
          </a:xfrm>
          <a:prstGeom prst="rect">
            <a:avLst/>
          </a:prstGeom>
          <a:solidFill>
            <a:srgbClr val="6A4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69703" y="1516317"/>
            <a:ext cx="1641353" cy="1794289"/>
          </a:xfrm>
          <a:prstGeom prst="rect">
            <a:avLst/>
          </a:prstGeom>
          <a:noFill/>
          <a:ln>
            <a:solidFill>
              <a:srgbClr val="6A4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3" tIns="43430" rIns="86863" bIns="43430" spcCol="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5398872" y="1872752"/>
            <a:ext cx="1498853" cy="1488092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en-US" altLang="zh-CN" sz="9100" b="1" dirty="0" smtClean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04</a:t>
            </a:r>
            <a:endParaRPr lang="zh-CN" altLang="en-US" sz="9100" b="1" dirty="0">
              <a:solidFill>
                <a:schemeClr val="bg1"/>
              </a:solidFill>
              <a:latin typeface="方正隶书简体" panose="02010601030101010101" pitchFamily="2" charset="-122"/>
              <a:ea typeface="方正隶书简体" panose="02010601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08" y="947093"/>
            <a:ext cx="939645" cy="1112796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4471908" y="3812301"/>
            <a:ext cx="2867043" cy="518595"/>
          </a:xfrm>
          <a:prstGeom prst="rect">
            <a:avLst/>
          </a:prstGeom>
          <a:noFill/>
        </p:spPr>
        <p:txBody>
          <a:bodyPr wrap="square" lIns="86863" tIns="43430" rIns="86863" bIns="43430" rtlCol="0">
            <a:spAutoFit/>
          </a:bodyPr>
          <a:lstStyle/>
          <a:p>
            <a:r>
              <a:rPr lang="zh-CN" altLang="zh-CN" sz="2800" b="1" dirty="0"/>
              <a:t>后台数据库浏览</a:t>
            </a:r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55992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</TotalTime>
  <Words>2373</Words>
  <Application>Microsoft Office PowerPoint</Application>
  <PresentationFormat>自定义</PresentationFormat>
  <Paragraphs>359</Paragraphs>
  <Slides>56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58" baseType="lpstr">
      <vt:lpstr>Office 主题​​</vt:lpstr>
      <vt:lpstr>Microsoft Office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SkyUser</cp:lastModifiedBy>
  <cp:revision>27</cp:revision>
  <dcterms:created xsi:type="dcterms:W3CDTF">2017-04-19T11:17:17Z</dcterms:created>
  <dcterms:modified xsi:type="dcterms:W3CDTF">2019-03-22T08:51:38Z</dcterms:modified>
</cp:coreProperties>
</file>